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3" r:id="rId18"/>
    <p:sldId id="284"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embeddedFontLst>
    <p:embeddedFont>
      <p:font typeface="Play"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39InxRAOTqRdeNarSzpYMdxMx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335"/>
    <a:srgbClr val="D23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F5CDE2-44A4-44EC-B536-DBA73B98ADCD}">
  <a:tblStyle styleId="{55F5CDE2-44A4-44EC-B536-DBA73B98ADCD}" styleName="Table_0">
    <a:wholeTbl>
      <a:tcTxStyle b="off" i="off">
        <a:font>
          <a:latin typeface="Grandview Display"/>
          <a:ea typeface="Grandview Display"/>
          <a:cs typeface="Grandview Display"/>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EE7"/>
          </a:solidFill>
        </a:fill>
      </a:tcStyle>
    </a:wholeTbl>
    <a:band1H>
      <a:tcTxStyle/>
      <a:tcStyle>
        <a:tcBdr/>
        <a:fill>
          <a:solidFill>
            <a:srgbClr val="E9DBCB"/>
          </a:solidFill>
        </a:fill>
      </a:tcStyle>
    </a:band1H>
    <a:band2H>
      <a:tcTxStyle/>
      <a:tcStyle>
        <a:tcBdr/>
      </a:tcStyle>
    </a:band2H>
    <a:band1V>
      <a:tcTxStyle/>
      <a:tcStyle>
        <a:tcBdr/>
        <a:fill>
          <a:solidFill>
            <a:srgbClr val="E9DBCB"/>
          </a:solidFill>
        </a:fill>
      </a:tcStyle>
    </a:band1V>
    <a:band2V>
      <a:tcTxStyle/>
      <a:tcStyle>
        <a:tcBdr/>
      </a:tcStyle>
    </a:band2V>
    <a:lastCol>
      <a:tcTxStyle b="on" i="off">
        <a:font>
          <a:latin typeface="Grandview Display"/>
          <a:ea typeface="Grandview Display"/>
          <a:cs typeface="Grandview Display"/>
        </a:font>
        <a:schemeClr val="lt1"/>
      </a:tcTxStyle>
      <a:tcStyle>
        <a:tcBdr/>
        <a:fill>
          <a:solidFill>
            <a:schemeClr val="accent1"/>
          </a:solidFill>
        </a:fill>
      </a:tcStyle>
    </a:lastCol>
    <a:firstCol>
      <a:tcTxStyle b="on" i="off">
        <a:font>
          <a:latin typeface="Grandview Display"/>
          <a:ea typeface="Grandview Display"/>
          <a:cs typeface="Grandview Display"/>
        </a:font>
        <a:schemeClr val="lt1"/>
      </a:tcTxStyle>
      <a:tcStyle>
        <a:tcBdr/>
        <a:fill>
          <a:solidFill>
            <a:schemeClr val="accent1"/>
          </a:solidFill>
        </a:fill>
      </a:tcStyle>
    </a:firstCol>
    <a:lastRow>
      <a:tcTxStyle b="on" i="off">
        <a:font>
          <a:latin typeface="Grandview Display"/>
          <a:ea typeface="Grandview Display"/>
          <a:cs typeface="Grandview Display"/>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randview Display"/>
          <a:ea typeface="Grandview Display"/>
          <a:cs typeface="Grandview Display"/>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94660"/>
  </p:normalViewPr>
  <p:slideViewPr>
    <p:cSldViewPr snapToGrid="0">
      <p:cViewPr varScale="1">
        <p:scale>
          <a:sx n="68" d="100"/>
          <a:sy n="68"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0"/>
          <p:cNvSpPr txBox="1">
            <a:spLocks noGrp="1"/>
          </p:cNvSpPr>
          <p:nvPr>
            <p:ph type="ctrTitle"/>
          </p:nvPr>
        </p:nvSpPr>
        <p:spPr>
          <a:xfrm>
            <a:off x="640080" y="1371599"/>
            <a:ext cx="6675120" cy="295182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5400"/>
              <a:buFont typeface="Pla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0"/>
          <p:cNvSpPr txBox="1">
            <a:spLocks noGrp="1"/>
          </p:cNvSpPr>
          <p:nvPr>
            <p:ph type="subTitle" idx="1"/>
          </p:nvPr>
        </p:nvSpPr>
        <p:spPr>
          <a:xfrm>
            <a:off x="640080" y="4584879"/>
            <a:ext cx="6675120" cy="1287887"/>
          </a:xfrm>
          <a:prstGeom prst="rect">
            <a:avLst/>
          </a:prstGeom>
          <a:noFill/>
          <a:ln>
            <a:noFill/>
          </a:ln>
        </p:spPr>
        <p:txBody>
          <a:bodyPr spcFirstLastPara="1" wrap="square" lIns="91425" tIns="45700" rIns="91425" bIns="45700" anchor="b" anchorCtr="0">
            <a:normAutofit/>
          </a:bodyPr>
          <a:lstStyle>
            <a:lvl1pPr lvl="0" algn="l">
              <a:lnSpc>
                <a:spcPct val="130000"/>
              </a:lnSpc>
              <a:spcBef>
                <a:spcPts val="1000"/>
              </a:spcBef>
              <a:spcAft>
                <a:spcPts val="0"/>
              </a:spcAft>
              <a:buClr>
                <a:schemeClr val="dk1"/>
              </a:buClr>
              <a:buSzPts val="1566"/>
              <a:buNone/>
              <a:defRPr sz="1800" b="1" cap="none"/>
            </a:lvl1pPr>
            <a:lvl2pPr lvl="1" algn="ctr">
              <a:lnSpc>
                <a:spcPct val="120000"/>
              </a:lnSpc>
              <a:spcBef>
                <a:spcPts val="500"/>
              </a:spcBef>
              <a:spcAft>
                <a:spcPts val="0"/>
              </a:spcAft>
              <a:buClr>
                <a:schemeClr val="dk1"/>
              </a:buClr>
              <a:buSzPts val="1740"/>
              <a:buNone/>
              <a:defRPr sz="2000"/>
            </a:lvl2pPr>
            <a:lvl3pPr lvl="2" algn="ctr">
              <a:lnSpc>
                <a:spcPct val="120000"/>
              </a:lnSpc>
              <a:spcBef>
                <a:spcPts val="500"/>
              </a:spcBef>
              <a:spcAft>
                <a:spcPts val="0"/>
              </a:spcAft>
              <a:buClr>
                <a:schemeClr val="dk1"/>
              </a:buClr>
              <a:buSzPts val="1566"/>
              <a:buNone/>
              <a:defRPr sz="1800"/>
            </a:lvl3pPr>
            <a:lvl4pPr lvl="3" algn="ctr">
              <a:lnSpc>
                <a:spcPct val="120000"/>
              </a:lnSpc>
              <a:spcBef>
                <a:spcPts val="500"/>
              </a:spcBef>
              <a:spcAft>
                <a:spcPts val="0"/>
              </a:spcAft>
              <a:buClr>
                <a:schemeClr val="dk1"/>
              </a:buClr>
              <a:buSzPts val="1392"/>
              <a:buNone/>
              <a:defRPr sz="1600"/>
            </a:lvl4pPr>
            <a:lvl5pPr lvl="4" algn="ctr">
              <a:lnSpc>
                <a:spcPct val="120000"/>
              </a:lnSpc>
              <a:spcBef>
                <a:spcPts val="500"/>
              </a:spcBef>
              <a:spcAft>
                <a:spcPts val="0"/>
              </a:spcAft>
              <a:buClr>
                <a:schemeClr val="dk1"/>
              </a:buClr>
              <a:buSzPts val="1392"/>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0"/>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9"/>
          <p:cNvSpPr txBox="1">
            <a:spLocks noGrp="1"/>
          </p:cNvSpPr>
          <p:nvPr>
            <p:ph type="body" idx="1"/>
          </p:nvPr>
        </p:nvSpPr>
        <p:spPr>
          <a:xfrm rot="5400000">
            <a:off x="4302464" y="-1028912"/>
            <a:ext cx="3566160" cy="10890928"/>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9"/>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9"/>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4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84" name="Google Shape;84;p40"/>
          <p:cNvSpPr txBox="1">
            <a:spLocks noGrp="1"/>
          </p:cNvSpPr>
          <p:nvPr>
            <p:ph type="title"/>
          </p:nvPr>
        </p:nvSpPr>
        <p:spPr>
          <a:xfrm rot="5400000">
            <a:off x="7346663" y="2502635"/>
            <a:ext cx="5536884" cy="181177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0"/>
          <p:cNvSpPr txBox="1">
            <a:spLocks noGrp="1"/>
          </p:cNvSpPr>
          <p:nvPr>
            <p:ph type="body" idx="1"/>
          </p:nvPr>
        </p:nvSpPr>
        <p:spPr>
          <a:xfrm rot="5400000">
            <a:off x="2077849" y="-797689"/>
            <a:ext cx="5536884" cy="8412422"/>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0"/>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0"/>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89" name="Google Shape;89;p40"/>
          <p:cNvCxnSpPr/>
          <p:nvPr/>
        </p:nvCxnSpPr>
        <p:spPr>
          <a:xfrm rot="5400000">
            <a:off x="10872154" y="1192438"/>
            <a:ext cx="978862" cy="0"/>
          </a:xfrm>
          <a:prstGeom prst="straightConnector1">
            <a:avLst/>
          </a:prstGeom>
          <a:noFill/>
          <a:ln w="76200" cap="flat" cmpd="sng">
            <a:solidFill>
              <a:schemeClr val="accen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640080" y="2633472"/>
            <a:ext cx="10890928"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1"/>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30" name="Google Shape;30;p32"/>
          <p:cNvSpPr txBox="1">
            <a:spLocks noGrp="1"/>
          </p:cNvSpPr>
          <p:nvPr>
            <p:ph type="title"/>
          </p:nvPr>
        </p:nvSpPr>
        <p:spPr>
          <a:xfrm>
            <a:off x="640080" y="1291366"/>
            <a:ext cx="9214884" cy="315997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Pla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640080" y="5018567"/>
            <a:ext cx="7907079" cy="107388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740"/>
              <a:buNone/>
              <a:defRPr sz="2000">
                <a:solidFill>
                  <a:schemeClr val="dk1"/>
                </a:solidFill>
              </a:defRPr>
            </a:lvl1pPr>
            <a:lvl2pPr marL="914400" lvl="1" indent="-228600" algn="l">
              <a:lnSpc>
                <a:spcPct val="120000"/>
              </a:lnSpc>
              <a:spcBef>
                <a:spcPts val="500"/>
              </a:spcBef>
              <a:spcAft>
                <a:spcPts val="0"/>
              </a:spcAft>
              <a:buClr>
                <a:srgbClr val="888888"/>
              </a:buClr>
              <a:buSzPts val="1740"/>
              <a:buNone/>
              <a:defRPr sz="2000">
                <a:solidFill>
                  <a:srgbClr val="888888"/>
                </a:solidFill>
              </a:defRPr>
            </a:lvl2pPr>
            <a:lvl3pPr marL="1371600" lvl="2" indent="-228600" algn="l">
              <a:lnSpc>
                <a:spcPct val="120000"/>
              </a:lnSpc>
              <a:spcBef>
                <a:spcPts val="500"/>
              </a:spcBef>
              <a:spcAft>
                <a:spcPts val="0"/>
              </a:spcAft>
              <a:buClr>
                <a:srgbClr val="888888"/>
              </a:buClr>
              <a:buSzPts val="1566"/>
              <a:buNone/>
              <a:defRPr sz="1800">
                <a:solidFill>
                  <a:srgbClr val="888888"/>
                </a:solidFill>
              </a:defRPr>
            </a:lvl3pPr>
            <a:lvl4pPr marL="1828800" lvl="3" indent="-228600" algn="l">
              <a:lnSpc>
                <a:spcPct val="120000"/>
              </a:lnSpc>
              <a:spcBef>
                <a:spcPts val="500"/>
              </a:spcBef>
              <a:spcAft>
                <a:spcPts val="0"/>
              </a:spcAft>
              <a:buClr>
                <a:srgbClr val="888888"/>
              </a:buClr>
              <a:buSzPts val="1392"/>
              <a:buNone/>
              <a:defRPr sz="1600">
                <a:solidFill>
                  <a:srgbClr val="888888"/>
                </a:solidFill>
              </a:defRPr>
            </a:lvl4pPr>
            <a:lvl5pPr marL="2286000" lvl="4" indent="-228600" algn="l">
              <a:lnSpc>
                <a:spcPct val="120000"/>
              </a:lnSpc>
              <a:spcBef>
                <a:spcPts val="500"/>
              </a:spcBef>
              <a:spcAft>
                <a:spcPts val="0"/>
              </a:spcAft>
              <a:buClr>
                <a:srgbClr val="888888"/>
              </a:buClr>
              <a:buSzPts val="1392"/>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32"/>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2"/>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cxnSp>
        <p:nvCxnSpPr>
          <p:cNvPr id="35" name="Google Shape;35;p32"/>
          <p:cNvCxnSpPr/>
          <p:nvPr/>
        </p:nvCxnSpPr>
        <p:spPr>
          <a:xfrm>
            <a:off x="716281" y="4715234"/>
            <a:ext cx="978862" cy="0"/>
          </a:xfrm>
          <a:prstGeom prst="straightConnector1">
            <a:avLst/>
          </a:prstGeom>
          <a:noFill/>
          <a:ln w="76200" cap="flat" cmpd="sng">
            <a:solidFill>
              <a:schemeClr val="accen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40080" y="2633472"/>
            <a:ext cx="5212080"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3"/>
          <p:cNvSpPr txBox="1">
            <a:spLocks noGrp="1"/>
          </p:cNvSpPr>
          <p:nvPr>
            <p:ph type="body" idx="2"/>
          </p:nvPr>
        </p:nvSpPr>
        <p:spPr>
          <a:xfrm>
            <a:off x="6318928" y="2633472"/>
            <a:ext cx="5212080" cy="3566160"/>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640079" y="1371599"/>
            <a:ext cx="10890929" cy="93975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4"/>
          <p:cNvSpPr txBox="1">
            <a:spLocks noGrp="1"/>
          </p:cNvSpPr>
          <p:nvPr>
            <p:ph type="body" idx="1"/>
          </p:nvPr>
        </p:nvSpPr>
        <p:spPr>
          <a:xfrm>
            <a:off x="640079" y="2311352"/>
            <a:ext cx="5212080" cy="695373"/>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566"/>
              <a:buNone/>
              <a:defRPr sz="1800" b="1" cap="none"/>
            </a:lvl1pPr>
            <a:lvl2pPr marL="914400" lvl="1" indent="-228600" algn="l">
              <a:lnSpc>
                <a:spcPct val="120000"/>
              </a:lnSpc>
              <a:spcBef>
                <a:spcPts val="500"/>
              </a:spcBef>
              <a:spcAft>
                <a:spcPts val="0"/>
              </a:spcAft>
              <a:buClr>
                <a:schemeClr val="dk1"/>
              </a:buClr>
              <a:buSzPts val="1740"/>
              <a:buNone/>
              <a:defRPr sz="2000" b="1"/>
            </a:lvl2pPr>
            <a:lvl3pPr marL="1371600" lvl="2" indent="-228600" algn="l">
              <a:lnSpc>
                <a:spcPct val="120000"/>
              </a:lnSpc>
              <a:spcBef>
                <a:spcPts val="500"/>
              </a:spcBef>
              <a:spcAft>
                <a:spcPts val="0"/>
              </a:spcAft>
              <a:buClr>
                <a:schemeClr val="dk1"/>
              </a:buClr>
              <a:buSzPts val="1566"/>
              <a:buNone/>
              <a:defRPr sz="1800" b="1"/>
            </a:lvl3pPr>
            <a:lvl4pPr marL="1828800" lvl="3" indent="-228600" algn="l">
              <a:lnSpc>
                <a:spcPct val="120000"/>
              </a:lnSpc>
              <a:spcBef>
                <a:spcPts val="500"/>
              </a:spcBef>
              <a:spcAft>
                <a:spcPts val="0"/>
              </a:spcAft>
              <a:buClr>
                <a:schemeClr val="dk1"/>
              </a:buClr>
              <a:buSzPts val="1392"/>
              <a:buNone/>
              <a:defRPr sz="1600" b="1"/>
            </a:lvl4pPr>
            <a:lvl5pPr marL="2286000" lvl="4" indent="-228600" algn="l">
              <a:lnSpc>
                <a:spcPct val="120000"/>
              </a:lnSpc>
              <a:spcBef>
                <a:spcPts val="500"/>
              </a:spcBef>
              <a:spcAft>
                <a:spcPts val="0"/>
              </a:spcAft>
              <a:buClr>
                <a:schemeClr val="dk1"/>
              </a:buClr>
              <a:buSzPts val="1392"/>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4"/>
          <p:cNvSpPr txBox="1">
            <a:spLocks noGrp="1"/>
          </p:cNvSpPr>
          <p:nvPr>
            <p:ph type="body" idx="2"/>
          </p:nvPr>
        </p:nvSpPr>
        <p:spPr>
          <a:xfrm>
            <a:off x="640079" y="3006725"/>
            <a:ext cx="5212080" cy="3191256"/>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4"/>
          <p:cNvSpPr txBox="1">
            <a:spLocks noGrp="1"/>
          </p:cNvSpPr>
          <p:nvPr>
            <p:ph type="body" idx="3"/>
          </p:nvPr>
        </p:nvSpPr>
        <p:spPr>
          <a:xfrm>
            <a:off x="6318928" y="2311352"/>
            <a:ext cx="5212080" cy="695373"/>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566"/>
              <a:buNone/>
              <a:defRPr sz="1800" b="1" cap="none"/>
            </a:lvl1pPr>
            <a:lvl2pPr marL="914400" lvl="1" indent="-228600" algn="l">
              <a:lnSpc>
                <a:spcPct val="120000"/>
              </a:lnSpc>
              <a:spcBef>
                <a:spcPts val="500"/>
              </a:spcBef>
              <a:spcAft>
                <a:spcPts val="0"/>
              </a:spcAft>
              <a:buClr>
                <a:schemeClr val="dk1"/>
              </a:buClr>
              <a:buSzPts val="1740"/>
              <a:buNone/>
              <a:defRPr sz="2000" b="1"/>
            </a:lvl2pPr>
            <a:lvl3pPr marL="1371600" lvl="2" indent="-228600" algn="l">
              <a:lnSpc>
                <a:spcPct val="120000"/>
              </a:lnSpc>
              <a:spcBef>
                <a:spcPts val="500"/>
              </a:spcBef>
              <a:spcAft>
                <a:spcPts val="0"/>
              </a:spcAft>
              <a:buClr>
                <a:schemeClr val="dk1"/>
              </a:buClr>
              <a:buSzPts val="1566"/>
              <a:buNone/>
              <a:defRPr sz="1800" b="1"/>
            </a:lvl3pPr>
            <a:lvl4pPr marL="1828800" lvl="3" indent="-228600" algn="l">
              <a:lnSpc>
                <a:spcPct val="120000"/>
              </a:lnSpc>
              <a:spcBef>
                <a:spcPts val="500"/>
              </a:spcBef>
              <a:spcAft>
                <a:spcPts val="0"/>
              </a:spcAft>
              <a:buClr>
                <a:schemeClr val="dk1"/>
              </a:buClr>
              <a:buSzPts val="1392"/>
              <a:buNone/>
              <a:defRPr sz="1600" b="1"/>
            </a:lvl4pPr>
            <a:lvl5pPr marL="2286000" lvl="4" indent="-228600" algn="l">
              <a:lnSpc>
                <a:spcPct val="120000"/>
              </a:lnSpc>
              <a:spcBef>
                <a:spcPts val="500"/>
              </a:spcBef>
              <a:spcAft>
                <a:spcPts val="0"/>
              </a:spcAft>
              <a:buClr>
                <a:schemeClr val="dk1"/>
              </a:buClr>
              <a:buSzPts val="1392"/>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4"/>
          <p:cNvSpPr txBox="1">
            <a:spLocks noGrp="1"/>
          </p:cNvSpPr>
          <p:nvPr>
            <p:ph type="body" idx="4"/>
          </p:nvPr>
        </p:nvSpPr>
        <p:spPr>
          <a:xfrm>
            <a:off x="6318928" y="3006725"/>
            <a:ext cx="5212080" cy="3191256"/>
          </a:xfrm>
          <a:prstGeom prst="rect">
            <a:avLst/>
          </a:prstGeom>
          <a:noFill/>
          <a:ln>
            <a:noFill/>
          </a:ln>
        </p:spPr>
        <p:txBody>
          <a:bodyPr spcFirstLastPara="1" wrap="square" lIns="91425" tIns="45700" rIns="91425" bIns="45700" anchor="t" anchorCtr="0">
            <a:normAutofit/>
          </a:bodyPr>
          <a:lstStyle>
            <a:lvl1pPr marL="457200" lvl="0" indent="-328041" algn="l">
              <a:lnSpc>
                <a:spcPct val="120000"/>
              </a:lnSpc>
              <a:spcBef>
                <a:spcPts val="1000"/>
              </a:spcBef>
              <a:spcAft>
                <a:spcPts val="0"/>
              </a:spcAft>
              <a:buClr>
                <a:schemeClr val="dk1"/>
              </a:buClr>
              <a:buSzPts val="1566"/>
              <a:buChar char="•"/>
              <a:defRPr/>
            </a:lvl1pPr>
            <a:lvl2pPr marL="914400" lvl="1" indent="-328041" algn="l">
              <a:lnSpc>
                <a:spcPct val="120000"/>
              </a:lnSpc>
              <a:spcBef>
                <a:spcPts val="500"/>
              </a:spcBef>
              <a:spcAft>
                <a:spcPts val="0"/>
              </a:spcAft>
              <a:buClr>
                <a:schemeClr val="dk1"/>
              </a:buClr>
              <a:buSzPts val="1566"/>
              <a:buChar char="•"/>
              <a:defRPr/>
            </a:lvl2pPr>
            <a:lvl3pPr marL="1371600" lvl="2" indent="-328041" algn="l">
              <a:lnSpc>
                <a:spcPct val="120000"/>
              </a:lnSpc>
              <a:spcBef>
                <a:spcPts val="500"/>
              </a:spcBef>
              <a:spcAft>
                <a:spcPts val="0"/>
              </a:spcAft>
              <a:buClr>
                <a:schemeClr val="dk1"/>
              </a:buClr>
              <a:buSzPts val="1566"/>
              <a:buChar char="•"/>
              <a:defRPr/>
            </a:lvl3pPr>
            <a:lvl4pPr marL="1828800" lvl="3" indent="-328041" algn="l">
              <a:lnSpc>
                <a:spcPct val="120000"/>
              </a:lnSpc>
              <a:spcBef>
                <a:spcPts val="500"/>
              </a:spcBef>
              <a:spcAft>
                <a:spcPts val="0"/>
              </a:spcAft>
              <a:buClr>
                <a:schemeClr val="dk1"/>
              </a:buClr>
              <a:buSzPts val="1566"/>
              <a:buChar char="•"/>
              <a:defRPr/>
            </a:lvl4pPr>
            <a:lvl5pPr marL="2286000" lvl="4" indent="-328041" algn="l">
              <a:lnSpc>
                <a:spcPct val="120000"/>
              </a:lnSpc>
              <a:spcBef>
                <a:spcPts val="500"/>
              </a:spcBef>
              <a:spcAft>
                <a:spcPts val="0"/>
              </a:spcAft>
              <a:buClr>
                <a:schemeClr val="dk1"/>
              </a:buClr>
              <a:buSzPts val="1566"/>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4"/>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5"/>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5"/>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59" name="Google Shape;59;p36"/>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640080" y="1371600"/>
            <a:ext cx="3859397" cy="145172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Pla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4936519" y="1031001"/>
            <a:ext cx="6594490" cy="5166360"/>
          </a:xfrm>
          <a:prstGeom prst="rect">
            <a:avLst/>
          </a:prstGeom>
          <a:noFill/>
          <a:ln>
            <a:noFill/>
          </a:ln>
        </p:spPr>
        <p:txBody>
          <a:bodyPr spcFirstLastPara="1" wrap="square" lIns="91425" tIns="45700" rIns="91425" bIns="45700" anchor="t" anchorCtr="0">
            <a:normAutofit/>
          </a:bodyPr>
          <a:lstStyle>
            <a:lvl1pPr marL="457200" lvl="0" indent="-383286" algn="l">
              <a:lnSpc>
                <a:spcPct val="120000"/>
              </a:lnSpc>
              <a:spcBef>
                <a:spcPts val="1000"/>
              </a:spcBef>
              <a:spcAft>
                <a:spcPts val="0"/>
              </a:spcAft>
              <a:buClr>
                <a:schemeClr val="dk1"/>
              </a:buClr>
              <a:buSzPts val="2436"/>
              <a:buChar char="•"/>
              <a:defRPr sz="2800"/>
            </a:lvl1pPr>
            <a:lvl2pPr marL="914400" lvl="1" indent="-361187" algn="l">
              <a:lnSpc>
                <a:spcPct val="120000"/>
              </a:lnSpc>
              <a:spcBef>
                <a:spcPts val="500"/>
              </a:spcBef>
              <a:spcAft>
                <a:spcPts val="0"/>
              </a:spcAft>
              <a:buClr>
                <a:schemeClr val="dk1"/>
              </a:buClr>
              <a:buSzPts val="2088"/>
              <a:buChar char="•"/>
              <a:defRPr sz="2400"/>
            </a:lvl2pPr>
            <a:lvl3pPr marL="1371600" lvl="2" indent="-339089" algn="l">
              <a:lnSpc>
                <a:spcPct val="120000"/>
              </a:lnSpc>
              <a:spcBef>
                <a:spcPts val="500"/>
              </a:spcBef>
              <a:spcAft>
                <a:spcPts val="0"/>
              </a:spcAft>
              <a:buClr>
                <a:schemeClr val="dk1"/>
              </a:buClr>
              <a:buSzPts val="1740"/>
              <a:buChar char="•"/>
              <a:defRPr sz="2000"/>
            </a:lvl3pPr>
            <a:lvl4pPr marL="1828800" lvl="3" indent="-328041" algn="l">
              <a:lnSpc>
                <a:spcPct val="120000"/>
              </a:lnSpc>
              <a:spcBef>
                <a:spcPts val="500"/>
              </a:spcBef>
              <a:spcAft>
                <a:spcPts val="0"/>
              </a:spcAft>
              <a:buClr>
                <a:schemeClr val="dk1"/>
              </a:buClr>
              <a:buSzPts val="1566"/>
              <a:buChar char="•"/>
              <a:defRPr sz="1800"/>
            </a:lvl4pPr>
            <a:lvl5pPr marL="2286000" lvl="4" indent="-328041" algn="l">
              <a:lnSpc>
                <a:spcPct val="120000"/>
              </a:lnSpc>
              <a:spcBef>
                <a:spcPts val="500"/>
              </a:spcBef>
              <a:spcAft>
                <a:spcPts val="0"/>
              </a:spcAft>
              <a:buClr>
                <a:schemeClr val="dk1"/>
              </a:buClr>
              <a:buSzPts val="1566"/>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7"/>
          <p:cNvSpPr txBox="1">
            <a:spLocks noGrp="1"/>
          </p:cNvSpPr>
          <p:nvPr>
            <p:ph type="body" idx="2"/>
          </p:nvPr>
        </p:nvSpPr>
        <p:spPr>
          <a:xfrm>
            <a:off x="640080" y="2972168"/>
            <a:ext cx="3859397" cy="322682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392"/>
              <a:buNone/>
              <a:defRPr sz="1600"/>
            </a:lvl1pPr>
            <a:lvl2pPr marL="914400" lvl="1" indent="-228600" algn="l">
              <a:lnSpc>
                <a:spcPct val="120000"/>
              </a:lnSpc>
              <a:spcBef>
                <a:spcPts val="500"/>
              </a:spcBef>
              <a:spcAft>
                <a:spcPts val="0"/>
              </a:spcAft>
              <a:buClr>
                <a:schemeClr val="dk1"/>
              </a:buClr>
              <a:buSzPts val="1218"/>
              <a:buNone/>
              <a:defRPr sz="1400"/>
            </a:lvl2pPr>
            <a:lvl3pPr marL="1371600" lvl="2" indent="-228600" algn="l">
              <a:lnSpc>
                <a:spcPct val="120000"/>
              </a:lnSpc>
              <a:spcBef>
                <a:spcPts val="500"/>
              </a:spcBef>
              <a:spcAft>
                <a:spcPts val="0"/>
              </a:spcAft>
              <a:buClr>
                <a:schemeClr val="dk1"/>
              </a:buClr>
              <a:buSzPts val="1044"/>
              <a:buNone/>
              <a:defRPr sz="1200"/>
            </a:lvl3pPr>
            <a:lvl4pPr marL="1828800" lvl="3" indent="-228600" algn="l">
              <a:lnSpc>
                <a:spcPct val="120000"/>
              </a:lnSpc>
              <a:spcBef>
                <a:spcPts val="500"/>
              </a:spcBef>
              <a:spcAft>
                <a:spcPts val="0"/>
              </a:spcAft>
              <a:buClr>
                <a:schemeClr val="dk1"/>
              </a:buClr>
              <a:buSzPts val="870"/>
              <a:buNone/>
              <a:defRPr sz="1000"/>
            </a:lvl4pPr>
            <a:lvl5pPr marL="2286000" lvl="4" indent="-228600" algn="l">
              <a:lnSpc>
                <a:spcPct val="120000"/>
              </a:lnSpc>
              <a:spcBef>
                <a:spcPts val="500"/>
              </a:spcBef>
              <a:spcAft>
                <a:spcPts val="0"/>
              </a:spcAft>
              <a:buClr>
                <a:schemeClr val="dk1"/>
              </a:buClr>
              <a:buSzPts val="8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7"/>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7"/>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640080" y="1371600"/>
            <a:ext cx="3859397" cy="145172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Pla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8"/>
          <p:cNvSpPr>
            <a:spLocks noGrp="1"/>
          </p:cNvSpPr>
          <p:nvPr>
            <p:ph type="pic" idx="2"/>
          </p:nvPr>
        </p:nvSpPr>
        <p:spPr>
          <a:xfrm>
            <a:off x="4937760" y="1033271"/>
            <a:ext cx="6592824" cy="5166360"/>
          </a:xfrm>
          <a:prstGeom prst="rect">
            <a:avLst/>
          </a:prstGeom>
          <a:noFill/>
          <a:ln>
            <a:noFill/>
          </a:ln>
        </p:spPr>
      </p:sp>
      <p:sp>
        <p:nvSpPr>
          <p:cNvPr id="72" name="Google Shape;72;p38"/>
          <p:cNvSpPr txBox="1">
            <a:spLocks noGrp="1"/>
          </p:cNvSpPr>
          <p:nvPr>
            <p:ph type="body" idx="1"/>
          </p:nvPr>
        </p:nvSpPr>
        <p:spPr>
          <a:xfrm>
            <a:off x="640080" y="2972167"/>
            <a:ext cx="3859397" cy="322682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392"/>
              <a:buNone/>
              <a:defRPr sz="1600"/>
            </a:lvl1pPr>
            <a:lvl2pPr marL="914400" lvl="1" indent="-228600" algn="l">
              <a:lnSpc>
                <a:spcPct val="120000"/>
              </a:lnSpc>
              <a:spcBef>
                <a:spcPts val="500"/>
              </a:spcBef>
              <a:spcAft>
                <a:spcPts val="0"/>
              </a:spcAft>
              <a:buClr>
                <a:schemeClr val="dk1"/>
              </a:buClr>
              <a:buSzPts val="1218"/>
              <a:buNone/>
              <a:defRPr sz="1400"/>
            </a:lvl2pPr>
            <a:lvl3pPr marL="1371600" lvl="2" indent="-228600" algn="l">
              <a:lnSpc>
                <a:spcPct val="120000"/>
              </a:lnSpc>
              <a:spcBef>
                <a:spcPts val="500"/>
              </a:spcBef>
              <a:spcAft>
                <a:spcPts val="0"/>
              </a:spcAft>
              <a:buClr>
                <a:schemeClr val="dk1"/>
              </a:buClr>
              <a:buSzPts val="1044"/>
              <a:buNone/>
              <a:defRPr sz="1200"/>
            </a:lvl3pPr>
            <a:lvl4pPr marL="1828800" lvl="3" indent="-228600" algn="l">
              <a:lnSpc>
                <a:spcPct val="120000"/>
              </a:lnSpc>
              <a:spcBef>
                <a:spcPts val="500"/>
              </a:spcBef>
              <a:spcAft>
                <a:spcPts val="0"/>
              </a:spcAft>
              <a:buClr>
                <a:schemeClr val="dk1"/>
              </a:buClr>
              <a:buSzPts val="870"/>
              <a:buNone/>
              <a:defRPr sz="1000"/>
            </a:lvl4pPr>
            <a:lvl5pPr marL="2286000" lvl="4" indent="-228600" algn="l">
              <a:lnSpc>
                <a:spcPct val="120000"/>
              </a:lnSpc>
              <a:spcBef>
                <a:spcPts val="500"/>
              </a:spcBef>
              <a:spcAft>
                <a:spcPts val="0"/>
              </a:spcAft>
              <a:buClr>
                <a:schemeClr val="dk1"/>
              </a:buClr>
              <a:buSzPts val="87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8"/>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8"/>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40079" y="1371601"/>
            <a:ext cx="10890929" cy="109728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4000"/>
              <a:buFont typeface="Play"/>
              <a:buNone/>
              <a:defRPr sz="4000" b="1"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640080" y="2633472"/>
            <a:ext cx="10890928" cy="3566160"/>
          </a:xfrm>
          <a:prstGeom prst="rect">
            <a:avLst/>
          </a:prstGeom>
          <a:noFill/>
          <a:ln>
            <a:noFill/>
          </a:ln>
        </p:spPr>
        <p:txBody>
          <a:bodyPr spcFirstLastPara="1" wrap="square" lIns="91425" tIns="45700" rIns="91425" bIns="45700" anchor="t" anchorCtr="0">
            <a:normAutofit/>
          </a:bodyPr>
          <a:lstStyle>
            <a:lvl1pPr marL="457200" marR="0" lvl="0" indent="-339090" algn="l" rtl="0">
              <a:lnSpc>
                <a:spcPct val="120000"/>
              </a:lnSpc>
              <a:spcBef>
                <a:spcPts val="1000"/>
              </a:spcBef>
              <a:spcAft>
                <a:spcPts val="0"/>
              </a:spcAft>
              <a:buClr>
                <a:schemeClr val="dk1"/>
              </a:buClr>
              <a:buSzPts val="1740"/>
              <a:buFont typeface="Arial"/>
              <a:buChar char="•"/>
              <a:defRPr sz="2000" b="0" i="0" u="none" strike="noStrike" cap="none">
                <a:solidFill>
                  <a:schemeClr val="dk1"/>
                </a:solidFill>
                <a:latin typeface="Play"/>
                <a:ea typeface="Play"/>
                <a:cs typeface="Play"/>
                <a:sym typeface="Play"/>
              </a:defRPr>
            </a:lvl1pPr>
            <a:lvl2pPr marL="914400" marR="0" lvl="1" indent="-328041" algn="l" rtl="0">
              <a:lnSpc>
                <a:spcPct val="120000"/>
              </a:lnSpc>
              <a:spcBef>
                <a:spcPts val="500"/>
              </a:spcBef>
              <a:spcAft>
                <a:spcPts val="0"/>
              </a:spcAft>
              <a:buClr>
                <a:schemeClr val="dk1"/>
              </a:buClr>
              <a:buSzPts val="1566"/>
              <a:buFont typeface="Arial"/>
              <a:buChar char="•"/>
              <a:defRPr sz="1800" b="0" i="0" u="none" strike="noStrike" cap="none">
                <a:solidFill>
                  <a:schemeClr val="dk1"/>
                </a:solidFill>
                <a:latin typeface="Play"/>
                <a:ea typeface="Play"/>
                <a:cs typeface="Play"/>
                <a:sym typeface="Play"/>
              </a:defRPr>
            </a:lvl2pPr>
            <a:lvl3pPr marL="1371600" marR="0" lvl="2" indent="-316992" algn="l" rtl="0">
              <a:lnSpc>
                <a:spcPct val="120000"/>
              </a:lnSpc>
              <a:spcBef>
                <a:spcPts val="500"/>
              </a:spcBef>
              <a:spcAft>
                <a:spcPts val="0"/>
              </a:spcAft>
              <a:buClr>
                <a:schemeClr val="dk1"/>
              </a:buClr>
              <a:buSzPts val="1392"/>
              <a:buFont typeface="Arial"/>
              <a:buChar char="•"/>
              <a:defRPr sz="1600" b="0" i="0" u="none" strike="noStrike" cap="none">
                <a:solidFill>
                  <a:schemeClr val="dk1"/>
                </a:solidFill>
                <a:latin typeface="Play"/>
                <a:ea typeface="Play"/>
                <a:cs typeface="Play"/>
                <a:sym typeface="Play"/>
              </a:defRPr>
            </a:lvl3pPr>
            <a:lvl4pPr marL="1828800" marR="0" lvl="3" indent="-305942" algn="l" rtl="0">
              <a:lnSpc>
                <a:spcPct val="120000"/>
              </a:lnSpc>
              <a:spcBef>
                <a:spcPts val="500"/>
              </a:spcBef>
              <a:spcAft>
                <a:spcPts val="0"/>
              </a:spcAft>
              <a:buClr>
                <a:schemeClr val="dk1"/>
              </a:buClr>
              <a:buSzPts val="1218"/>
              <a:buFont typeface="Arial"/>
              <a:buChar char="•"/>
              <a:defRPr sz="1400" b="0" i="0" u="none" strike="noStrike" cap="none">
                <a:solidFill>
                  <a:schemeClr val="dk1"/>
                </a:solidFill>
                <a:latin typeface="Play"/>
                <a:ea typeface="Play"/>
                <a:cs typeface="Play"/>
                <a:sym typeface="Play"/>
              </a:defRPr>
            </a:lvl4pPr>
            <a:lvl5pPr marL="2286000" marR="0" lvl="4" indent="-305942" algn="l" rtl="0">
              <a:lnSpc>
                <a:spcPct val="120000"/>
              </a:lnSpc>
              <a:spcBef>
                <a:spcPts val="500"/>
              </a:spcBef>
              <a:spcAft>
                <a:spcPts val="0"/>
              </a:spcAft>
              <a:buClr>
                <a:schemeClr val="dk1"/>
              </a:buClr>
              <a:buSzPts val="1218"/>
              <a:buFont typeface="Arial"/>
              <a:buChar char="•"/>
              <a:defRPr sz="1400" b="0" i="0" u="none" strike="noStrike" cap="none">
                <a:solidFill>
                  <a:schemeClr val="dk1"/>
                </a:solidFill>
                <a:latin typeface="Play"/>
                <a:ea typeface="Play"/>
                <a:cs typeface="Play"/>
                <a:sym typeface="Pl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lay"/>
                <a:ea typeface="Play"/>
                <a:cs typeface="Play"/>
                <a:sym typeface="Play"/>
              </a:defRPr>
            </a:lvl9pPr>
          </a:lstStyle>
          <a:p>
            <a:endParaRPr/>
          </a:p>
        </p:txBody>
      </p:sp>
      <p:sp>
        <p:nvSpPr>
          <p:cNvPr id="12" name="Google Shape;12;p29"/>
          <p:cNvSpPr txBox="1">
            <a:spLocks noGrp="1"/>
          </p:cNvSpPr>
          <p:nvPr>
            <p:ph type="dt" idx="10"/>
          </p:nvPr>
        </p:nvSpPr>
        <p:spPr>
          <a:xfrm>
            <a:off x="64008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1" i="0" u="none" strike="noStrike" cap="none">
                <a:solidFill>
                  <a:schemeClr val="dk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dk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dk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dk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dk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dk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dk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dk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dk1"/>
                </a:solidFill>
                <a:latin typeface="Play"/>
                <a:ea typeface="Play"/>
                <a:cs typeface="Play"/>
                <a:sym typeface="Play"/>
              </a:defRPr>
            </a:lvl9pPr>
          </a:lstStyle>
          <a:p>
            <a:endParaRPr/>
          </a:p>
        </p:txBody>
      </p:sp>
      <p:sp>
        <p:nvSpPr>
          <p:cNvPr id="13" name="Google Shape;13;p29"/>
          <p:cNvSpPr txBox="1">
            <a:spLocks noGrp="1"/>
          </p:cNvSpPr>
          <p:nvPr>
            <p:ph type="ftr" idx="11"/>
          </p:nvPr>
        </p:nvSpPr>
        <p:spPr>
          <a:xfrm>
            <a:off x="6767622" y="6356350"/>
            <a:ext cx="404037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1" i="0" u="none" strike="noStrike" cap="none">
                <a:solidFill>
                  <a:schemeClr val="dk1"/>
                </a:solidFill>
                <a:latin typeface="Play"/>
                <a:ea typeface="Play"/>
                <a:cs typeface="Play"/>
                <a:sym typeface="Play"/>
              </a:defRPr>
            </a:lvl1pPr>
            <a:lvl2pPr marR="0" lvl="1" algn="l" rtl="0">
              <a:spcBef>
                <a:spcPts val="0"/>
              </a:spcBef>
              <a:spcAft>
                <a:spcPts val="0"/>
              </a:spcAft>
              <a:buSzPts val="1400"/>
              <a:buNone/>
              <a:defRPr sz="1800" b="0" i="0" u="none" strike="noStrike" cap="none">
                <a:solidFill>
                  <a:schemeClr val="dk1"/>
                </a:solidFill>
                <a:latin typeface="Play"/>
                <a:ea typeface="Play"/>
                <a:cs typeface="Play"/>
                <a:sym typeface="Play"/>
              </a:defRPr>
            </a:lvl2pPr>
            <a:lvl3pPr marR="0" lvl="2" algn="l" rtl="0">
              <a:spcBef>
                <a:spcPts val="0"/>
              </a:spcBef>
              <a:spcAft>
                <a:spcPts val="0"/>
              </a:spcAft>
              <a:buSzPts val="1400"/>
              <a:buNone/>
              <a:defRPr sz="1800" b="0" i="0" u="none" strike="noStrike" cap="none">
                <a:solidFill>
                  <a:schemeClr val="dk1"/>
                </a:solidFill>
                <a:latin typeface="Play"/>
                <a:ea typeface="Play"/>
                <a:cs typeface="Play"/>
                <a:sym typeface="Play"/>
              </a:defRPr>
            </a:lvl3pPr>
            <a:lvl4pPr marR="0" lvl="3" algn="l" rtl="0">
              <a:spcBef>
                <a:spcPts val="0"/>
              </a:spcBef>
              <a:spcAft>
                <a:spcPts val="0"/>
              </a:spcAft>
              <a:buSzPts val="1400"/>
              <a:buNone/>
              <a:defRPr sz="1800" b="0" i="0" u="none" strike="noStrike" cap="none">
                <a:solidFill>
                  <a:schemeClr val="dk1"/>
                </a:solidFill>
                <a:latin typeface="Play"/>
                <a:ea typeface="Play"/>
                <a:cs typeface="Play"/>
                <a:sym typeface="Play"/>
              </a:defRPr>
            </a:lvl4pPr>
            <a:lvl5pPr marR="0" lvl="4" algn="l" rtl="0">
              <a:spcBef>
                <a:spcPts val="0"/>
              </a:spcBef>
              <a:spcAft>
                <a:spcPts val="0"/>
              </a:spcAft>
              <a:buSzPts val="1400"/>
              <a:buNone/>
              <a:defRPr sz="1800" b="0" i="0" u="none" strike="noStrike" cap="none">
                <a:solidFill>
                  <a:schemeClr val="dk1"/>
                </a:solidFill>
                <a:latin typeface="Play"/>
                <a:ea typeface="Play"/>
                <a:cs typeface="Play"/>
                <a:sym typeface="Play"/>
              </a:defRPr>
            </a:lvl5pPr>
            <a:lvl6pPr marR="0" lvl="5" algn="l" rtl="0">
              <a:spcBef>
                <a:spcPts val="0"/>
              </a:spcBef>
              <a:spcAft>
                <a:spcPts val="0"/>
              </a:spcAft>
              <a:buSzPts val="1400"/>
              <a:buNone/>
              <a:defRPr sz="1800" b="0" i="0" u="none" strike="noStrike" cap="none">
                <a:solidFill>
                  <a:schemeClr val="dk1"/>
                </a:solidFill>
                <a:latin typeface="Play"/>
                <a:ea typeface="Play"/>
                <a:cs typeface="Play"/>
                <a:sym typeface="Play"/>
              </a:defRPr>
            </a:lvl6pPr>
            <a:lvl7pPr marR="0" lvl="6" algn="l" rtl="0">
              <a:spcBef>
                <a:spcPts val="0"/>
              </a:spcBef>
              <a:spcAft>
                <a:spcPts val="0"/>
              </a:spcAft>
              <a:buSzPts val="1400"/>
              <a:buNone/>
              <a:defRPr sz="1800" b="0" i="0" u="none" strike="noStrike" cap="none">
                <a:solidFill>
                  <a:schemeClr val="dk1"/>
                </a:solidFill>
                <a:latin typeface="Play"/>
                <a:ea typeface="Play"/>
                <a:cs typeface="Play"/>
                <a:sym typeface="Play"/>
              </a:defRPr>
            </a:lvl7pPr>
            <a:lvl8pPr marR="0" lvl="7" algn="l" rtl="0">
              <a:spcBef>
                <a:spcPts val="0"/>
              </a:spcBef>
              <a:spcAft>
                <a:spcPts val="0"/>
              </a:spcAft>
              <a:buSzPts val="1400"/>
              <a:buNone/>
              <a:defRPr sz="1800" b="0" i="0" u="none" strike="noStrike" cap="none">
                <a:solidFill>
                  <a:schemeClr val="dk1"/>
                </a:solidFill>
                <a:latin typeface="Play"/>
                <a:ea typeface="Play"/>
                <a:cs typeface="Play"/>
                <a:sym typeface="Play"/>
              </a:defRPr>
            </a:lvl8pPr>
            <a:lvl9pPr marR="0" lvl="8" algn="l" rtl="0">
              <a:spcBef>
                <a:spcPts val="0"/>
              </a:spcBef>
              <a:spcAft>
                <a:spcPts val="0"/>
              </a:spcAft>
              <a:buSzPts val="1400"/>
              <a:buNone/>
              <a:defRPr sz="1800" b="0" i="0" u="none" strike="noStrike" cap="none">
                <a:solidFill>
                  <a:schemeClr val="dk1"/>
                </a:solidFill>
                <a:latin typeface="Play"/>
                <a:ea typeface="Play"/>
                <a:cs typeface="Play"/>
                <a:sym typeface="Play"/>
              </a:defRPr>
            </a:lvl9pPr>
          </a:lstStyle>
          <a:p>
            <a:endParaRPr/>
          </a:p>
        </p:txBody>
      </p:sp>
      <p:sp>
        <p:nvSpPr>
          <p:cNvPr id="14" name="Google Shape;14;p29"/>
          <p:cNvSpPr txBox="1">
            <a:spLocks noGrp="1"/>
          </p:cNvSpPr>
          <p:nvPr>
            <p:ph type="sldNum" idx="12"/>
          </p:nvPr>
        </p:nvSpPr>
        <p:spPr>
          <a:xfrm>
            <a:off x="10807995" y="6356350"/>
            <a:ext cx="72301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dk1"/>
                </a:solidFill>
                <a:latin typeface="Play"/>
                <a:ea typeface="Play"/>
                <a:cs typeface="Play"/>
                <a:sym typeface="Play"/>
              </a:defRPr>
            </a:lvl1pPr>
            <a:lvl2pPr marL="0" marR="0" lvl="1" indent="0" algn="r" rtl="0">
              <a:spcBef>
                <a:spcPts val="0"/>
              </a:spcBef>
              <a:buNone/>
              <a:defRPr sz="900" b="1" i="0" u="none" strike="noStrike" cap="none">
                <a:solidFill>
                  <a:schemeClr val="dk1"/>
                </a:solidFill>
                <a:latin typeface="Play"/>
                <a:ea typeface="Play"/>
                <a:cs typeface="Play"/>
                <a:sym typeface="Play"/>
              </a:defRPr>
            </a:lvl2pPr>
            <a:lvl3pPr marL="0" marR="0" lvl="2" indent="0" algn="r" rtl="0">
              <a:spcBef>
                <a:spcPts val="0"/>
              </a:spcBef>
              <a:buNone/>
              <a:defRPr sz="900" b="1" i="0" u="none" strike="noStrike" cap="none">
                <a:solidFill>
                  <a:schemeClr val="dk1"/>
                </a:solidFill>
                <a:latin typeface="Play"/>
                <a:ea typeface="Play"/>
                <a:cs typeface="Play"/>
                <a:sym typeface="Play"/>
              </a:defRPr>
            </a:lvl3pPr>
            <a:lvl4pPr marL="0" marR="0" lvl="3" indent="0" algn="r" rtl="0">
              <a:spcBef>
                <a:spcPts val="0"/>
              </a:spcBef>
              <a:buNone/>
              <a:defRPr sz="900" b="1" i="0" u="none" strike="noStrike" cap="none">
                <a:solidFill>
                  <a:schemeClr val="dk1"/>
                </a:solidFill>
                <a:latin typeface="Play"/>
                <a:ea typeface="Play"/>
                <a:cs typeface="Play"/>
                <a:sym typeface="Play"/>
              </a:defRPr>
            </a:lvl4pPr>
            <a:lvl5pPr marL="0" marR="0" lvl="4" indent="0" algn="r" rtl="0">
              <a:spcBef>
                <a:spcPts val="0"/>
              </a:spcBef>
              <a:buNone/>
              <a:defRPr sz="900" b="1" i="0" u="none" strike="noStrike" cap="none">
                <a:solidFill>
                  <a:schemeClr val="dk1"/>
                </a:solidFill>
                <a:latin typeface="Play"/>
                <a:ea typeface="Play"/>
                <a:cs typeface="Play"/>
                <a:sym typeface="Play"/>
              </a:defRPr>
            </a:lvl5pPr>
            <a:lvl6pPr marL="0" marR="0" lvl="5" indent="0" algn="r" rtl="0">
              <a:spcBef>
                <a:spcPts val="0"/>
              </a:spcBef>
              <a:buNone/>
              <a:defRPr sz="900" b="1" i="0" u="none" strike="noStrike" cap="none">
                <a:solidFill>
                  <a:schemeClr val="dk1"/>
                </a:solidFill>
                <a:latin typeface="Play"/>
                <a:ea typeface="Play"/>
                <a:cs typeface="Play"/>
                <a:sym typeface="Play"/>
              </a:defRPr>
            </a:lvl6pPr>
            <a:lvl7pPr marL="0" marR="0" lvl="6" indent="0" algn="r" rtl="0">
              <a:spcBef>
                <a:spcPts val="0"/>
              </a:spcBef>
              <a:buNone/>
              <a:defRPr sz="900" b="1" i="0" u="none" strike="noStrike" cap="none">
                <a:solidFill>
                  <a:schemeClr val="dk1"/>
                </a:solidFill>
                <a:latin typeface="Play"/>
                <a:ea typeface="Play"/>
                <a:cs typeface="Play"/>
                <a:sym typeface="Play"/>
              </a:defRPr>
            </a:lvl7pPr>
            <a:lvl8pPr marL="0" marR="0" lvl="7" indent="0" algn="r" rtl="0">
              <a:spcBef>
                <a:spcPts val="0"/>
              </a:spcBef>
              <a:buNone/>
              <a:defRPr sz="900" b="1" i="0" u="none" strike="noStrike" cap="none">
                <a:solidFill>
                  <a:schemeClr val="dk1"/>
                </a:solidFill>
                <a:latin typeface="Play"/>
                <a:ea typeface="Play"/>
                <a:cs typeface="Play"/>
                <a:sym typeface="Play"/>
              </a:defRPr>
            </a:lvl8pPr>
            <a:lvl9pPr marL="0" marR="0" lvl="8" indent="0" algn="r" rtl="0">
              <a:spcBef>
                <a:spcPts val="0"/>
              </a:spcBef>
              <a:buNone/>
              <a:defRPr sz="900" b="1" i="0" u="none" strike="noStrike" cap="none">
                <a:solidFill>
                  <a:schemeClr val="dk1"/>
                </a:solidFill>
                <a:latin typeface="Play"/>
                <a:ea typeface="Play"/>
                <a:cs typeface="Play"/>
                <a:sym typeface="Play"/>
              </a:defRPr>
            </a:lvl9pPr>
          </a:lstStyle>
          <a:p>
            <a:pPr marL="0" lvl="0" indent="0" algn="r" rtl="0">
              <a:spcBef>
                <a:spcPts val="0"/>
              </a:spcBef>
              <a:spcAft>
                <a:spcPts val="0"/>
              </a:spcAft>
              <a:buNone/>
            </a:pPr>
            <a:fld id="{00000000-1234-1234-1234-123412341234}" type="slidenum">
              <a:rPr lang="es-ES"/>
              <a:t>‹Nº›</a:t>
            </a:fld>
            <a:endParaRPr/>
          </a:p>
        </p:txBody>
      </p:sp>
      <p:cxnSp>
        <p:nvCxnSpPr>
          <p:cNvPr id="15" name="Google Shape;15;p29"/>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cxnSp>
        <p:nvCxnSpPr>
          <p:cNvPr id="96" name="Google Shape;96;p1"/>
          <p:cNvCxnSpPr/>
          <p:nvPr/>
        </p:nvCxnSpPr>
        <p:spPr>
          <a:xfrm>
            <a:off x="6679153"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97" name="Google Shape;97;p1" descr="Tela de colores&#10;&#10;El contenido generado por IA puede ser incorrecto."/>
          <p:cNvPicPr preferRelativeResize="0"/>
          <p:nvPr/>
        </p:nvPicPr>
        <p:blipFill rotWithShape="1">
          <a:blip r:embed="rId3">
            <a:alphaModFix/>
          </a:blip>
          <a:srcRect/>
          <a:stretch/>
        </p:blipFill>
        <p:spPr>
          <a:xfrm>
            <a:off x="-65649" y="-464234"/>
            <a:ext cx="12122727" cy="6858000"/>
          </a:xfrm>
          <a:prstGeom prst="rect">
            <a:avLst/>
          </a:prstGeom>
          <a:noFill/>
          <a:ln>
            <a:noFill/>
          </a:ln>
        </p:spPr>
      </p:pic>
      <p:sp>
        <p:nvSpPr>
          <p:cNvPr id="98" name="Google Shape;98;p1"/>
          <p:cNvSpPr txBox="1">
            <a:spLocks noGrp="1"/>
          </p:cNvSpPr>
          <p:nvPr>
            <p:ph type="ctrTitle"/>
          </p:nvPr>
        </p:nvSpPr>
        <p:spPr>
          <a:xfrm>
            <a:off x="7658015" y="794657"/>
            <a:ext cx="6675120" cy="29518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5400"/>
              <a:buFont typeface="Play"/>
              <a:buNone/>
            </a:pPr>
            <a:r>
              <a:rPr lang="es-ES" dirty="0">
                <a:latin typeface="Calibri" panose="020F0502020204030204" pitchFamily="34" charset="0"/>
                <a:ea typeface="Calibri" panose="020F0502020204030204" pitchFamily="34" charset="0"/>
                <a:cs typeface="Calibri" panose="020F0502020204030204" pitchFamily="34" charset="0"/>
              </a:rPr>
              <a:t>Guía </a:t>
            </a:r>
            <a:br>
              <a:rPr lang="es-ES" dirty="0">
                <a:latin typeface="Calibri" panose="020F0502020204030204" pitchFamily="34" charset="0"/>
                <a:ea typeface="Calibri" panose="020F0502020204030204" pitchFamily="34" charset="0"/>
                <a:cs typeface="Calibri" panose="020F0502020204030204" pitchFamily="34" charset="0"/>
              </a:rPr>
            </a:br>
            <a:r>
              <a:rPr lang="es-ES" dirty="0">
                <a:latin typeface="Calibri" panose="020F0502020204030204" pitchFamily="34" charset="0"/>
                <a:ea typeface="Calibri" panose="020F0502020204030204" pitchFamily="34" charset="0"/>
                <a:cs typeface="Calibri" panose="020F0502020204030204" pitchFamily="34" charset="0"/>
              </a:rPr>
              <a:t>Implantación</a:t>
            </a:r>
            <a:br>
              <a:rPr lang="es-ES" dirty="0">
                <a:latin typeface="Calibri" panose="020F0502020204030204" pitchFamily="34" charset="0"/>
                <a:ea typeface="Calibri" panose="020F0502020204030204" pitchFamily="34" charset="0"/>
                <a:cs typeface="Calibri" panose="020F0502020204030204" pitchFamily="34" charset="0"/>
              </a:rPr>
            </a:br>
            <a:r>
              <a:rPr lang="es-ES" dirty="0">
                <a:latin typeface="Calibri" panose="020F0502020204030204" pitchFamily="34" charset="0"/>
                <a:ea typeface="Calibri" panose="020F0502020204030204" pitchFamily="34" charset="0"/>
                <a:cs typeface="Calibri" panose="020F0502020204030204" pitchFamily="34" charset="0"/>
              </a:rPr>
              <a:t>Marruecos</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3" name="Imagen 2" descr="Logotipo, nombre de la empresa&#10;&#10;El contenido generado por IA puede ser incorrecto.">
            <a:extLst>
              <a:ext uri="{FF2B5EF4-FFF2-40B4-BE49-F238E27FC236}">
                <a16:creationId xmlns:a16="http://schemas.microsoft.com/office/drawing/2014/main" id="{6D4238FA-92DF-9CAE-3307-4BC455953A4A}"/>
              </a:ext>
            </a:extLst>
          </p:cNvPr>
          <p:cNvPicPr>
            <a:picLocks noChangeAspect="1"/>
          </p:cNvPicPr>
          <p:nvPr/>
        </p:nvPicPr>
        <p:blipFill>
          <a:blip r:embed="rId4"/>
          <a:stretch>
            <a:fillRect/>
          </a:stretch>
        </p:blipFill>
        <p:spPr>
          <a:xfrm>
            <a:off x="7849067" y="4786463"/>
            <a:ext cx="3052487" cy="1717024"/>
          </a:xfrm>
          <a:prstGeom prst="rect">
            <a:avLst/>
          </a:prstGeom>
        </p:spPr>
      </p:pic>
      <p:pic>
        <p:nvPicPr>
          <p:cNvPr id="6" name="Imagen 5" descr="Interfaz de usuario gráfica, Logotipo&#10;&#10;El contenido generado por IA puede ser incorrecto.">
            <a:extLst>
              <a:ext uri="{FF2B5EF4-FFF2-40B4-BE49-F238E27FC236}">
                <a16:creationId xmlns:a16="http://schemas.microsoft.com/office/drawing/2014/main" id="{F0ED3E3A-D6CB-B10D-FFB8-1293FD95CF30}"/>
              </a:ext>
            </a:extLst>
          </p:cNvPr>
          <p:cNvPicPr>
            <a:picLocks noChangeAspect="1"/>
          </p:cNvPicPr>
          <p:nvPr/>
        </p:nvPicPr>
        <p:blipFill>
          <a:blip r:embed="rId5"/>
          <a:stretch>
            <a:fillRect/>
          </a:stretch>
        </p:blipFill>
        <p:spPr>
          <a:xfrm>
            <a:off x="7849067" y="3857689"/>
            <a:ext cx="2622287" cy="11485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627725" y="507750"/>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dirty="0">
                <a:latin typeface="Calibri"/>
                <a:ea typeface="Calibri"/>
                <a:cs typeface="Calibri"/>
                <a:sym typeface="Calibri"/>
              </a:rPr>
              <a:t>Características</a:t>
            </a:r>
            <a:r>
              <a:rPr lang="es-ES" sz="2800" dirty="0"/>
              <a:t> de las sociedades y sucursales</a:t>
            </a:r>
            <a:endParaRPr dirty="0"/>
          </a:p>
        </p:txBody>
      </p:sp>
      <p:graphicFrame>
        <p:nvGraphicFramePr>
          <p:cNvPr id="212" name="Google Shape;212;p11"/>
          <p:cNvGraphicFramePr/>
          <p:nvPr>
            <p:extLst>
              <p:ext uri="{D42A27DB-BD31-4B8C-83A1-F6EECF244321}">
                <p14:modId xmlns:p14="http://schemas.microsoft.com/office/powerpoint/2010/main" val="4103687844"/>
              </p:ext>
            </p:extLst>
          </p:nvPr>
        </p:nvGraphicFramePr>
        <p:xfrm>
          <a:off x="727667" y="1333347"/>
          <a:ext cx="11335050" cy="3910820"/>
        </p:xfrm>
        <a:graphic>
          <a:graphicData uri="http://schemas.openxmlformats.org/drawingml/2006/table">
            <a:tbl>
              <a:tblPr firstRow="1" bandRow="1">
                <a:noFill/>
                <a:tableStyleId>{55F5CDE2-44A4-44EC-B536-DBA73B98ADCD}</a:tableStyleId>
              </a:tblPr>
              <a:tblGrid>
                <a:gridCol w="3269025">
                  <a:extLst>
                    <a:ext uri="{9D8B030D-6E8A-4147-A177-3AD203B41FA5}">
                      <a16:colId xmlns:a16="http://schemas.microsoft.com/office/drawing/2014/main" val="20000"/>
                    </a:ext>
                  </a:extLst>
                </a:gridCol>
                <a:gridCol w="3489900">
                  <a:extLst>
                    <a:ext uri="{9D8B030D-6E8A-4147-A177-3AD203B41FA5}">
                      <a16:colId xmlns:a16="http://schemas.microsoft.com/office/drawing/2014/main" val="20001"/>
                    </a:ext>
                  </a:extLst>
                </a:gridCol>
                <a:gridCol w="2088475">
                  <a:extLst>
                    <a:ext uri="{9D8B030D-6E8A-4147-A177-3AD203B41FA5}">
                      <a16:colId xmlns:a16="http://schemas.microsoft.com/office/drawing/2014/main" val="20002"/>
                    </a:ext>
                  </a:extLst>
                </a:gridCol>
                <a:gridCol w="2487650">
                  <a:extLst>
                    <a:ext uri="{9D8B030D-6E8A-4147-A177-3AD203B41FA5}">
                      <a16:colId xmlns:a16="http://schemas.microsoft.com/office/drawing/2014/main" val="20003"/>
                    </a:ext>
                  </a:extLst>
                </a:gridCol>
              </a:tblGrid>
              <a:tr h="430150">
                <a:tc>
                  <a:txBody>
                    <a:bodyPr/>
                    <a:lstStyle/>
                    <a:p>
                      <a:pPr marL="0" marR="0" lvl="0" indent="0" algn="ctr" rtl="0">
                        <a:spcBef>
                          <a:spcPts val="0"/>
                        </a:spcBef>
                        <a:spcAft>
                          <a:spcPts val="0"/>
                        </a:spcAft>
                        <a:buNone/>
                      </a:pPr>
                      <a:r>
                        <a:rPr lang="es-ES" sz="1800" u="none" strike="noStrike" cap="none" dirty="0">
                          <a:latin typeface="Calibri" panose="020F0502020204030204" pitchFamily="34" charset="0"/>
                          <a:ea typeface="Calibri" panose="020F0502020204030204" pitchFamily="34" charset="0"/>
                          <a:cs typeface="Calibri" panose="020F0502020204030204" pitchFamily="34" charset="0"/>
                        </a:rPr>
                        <a:t>Características</a:t>
                      </a:r>
                      <a:endParaRPr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D23A2E"/>
                    </a:solidFill>
                  </a:tcPr>
                </a:tc>
                <a:tc>
                  <a:txBody>
                    <a:bodyPr/>
                    <a:lstStyle/>
                    <a:p>
                      <a:pPr marL="0" marR="0" lvl="0" indent="0" algn="ctr" rtl="0">
                        <a:spcBef>
                          <a:spcPts val="0"/>
                        </a:spcBef>
                        <a:spcAft>
                          <a:spcPts val="0"/>
                        </a:spcAft>
                        <a:buNone/>
                      </a:pPr>
                      <a:r>
                        <a:rPr lang="es-ES"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S.A</a:t>
                      </a: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45725" marB="45725">
                    <a:solidFill>
                      <a:srgbClr val="D23A2E"/>
                    </a:solidFill>
                  </a:tcPr>
                </a:tc>
                <a:tc>
                  <a:txBody>
                    <a:bodyPr/>
                    <a:lstStyle/>
                    <a:p>
                      <a:pPr marL="0" marR="0" lvl="0" indent="0" algn="ctr" rtl="0">
                        <a:lnSpc>
                          <a:spcPct val="100000"/>
                        </a:lnSpc>
                        <a:spcBef>
                          <a:spcPts val="0"/>
                        </a:spcBef>
                        <a:spcAft>
                          <a:spcPts val="0"/>
                        </a:spcAft>
                        <a:buClr>
                          <a:srgbClr val="000000"/>
                        </a:buClr>
                        <a:buFont typeface="Arial"/>
                        <a:buNone/>
                      </a:pPr>
                      <a:r>
                        <a:rPr lang="es-ES"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S.A.R.L</a:t>
                      </a: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45725" marB="45725">
                    <a:solidFill>
                      <a:srgbClr val="D23A2E"/>
                    </a:solidFill>
                  </a:tcPr>
                </a:tc>
                <a:tc>
                  <a:txBody>
                    <a:bodyPr/>
                    <a:lstStyle/>
                    <a:p>
                      <a:pPr marL="0" marR="0" lvl="0" indent="0" algn="ctr" rtl="0">
                        <a:lnSpc>
                          <a:spcPct val="100000"/>
                        </a:lnSpc>
                        <a:spcBef>
                          <a:spcPts val="0"/>
                        </a:spcBef>
                        <a:spcAft>
                          <a:spcPts val="0"/>
                        </a:spcAft>
                        <a:buClr>
                          <a:srgbClr val="000000"/>
                        </a:buClr>
                        <a:buFont typeface="Arial"/>
                        <a:buNone/>
                      </a:pPr>
                      <a:r>
                        <a:rPr lang="es-ES"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Sucursal</a:t>
                      </a:r>
                      <a:endParaRPr sz="18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txBody>
                  <a:tcPr marL="91450" marR="91450" marT="45725" marB="45725">
                    <a:solidFill>
                      <a:srgbClr val="D23A2E"/>
                    </a:solidFill>
                  </a:tcPr>
                </a:tc>
                <a:extLst>
                  <a:ext uri="{0D108BD9-81ED-4DB2-BD59-A6C34878D82A}">
                    <a16:rowId xmlns:a16="http://schemas.microsoft.com/office/drawing/2014/main" val="10000"/>
                  </a:ext>
                </a:extLst>
              </a:tr>
              <a:tr h="552200">
                <a:tc>
                  <a:txBody>
                    <a:bodyPr/>
                    <a:lstStyle/>
                    <a:p>
                      <a:pPr marL="0" marR="0" lvl="0" indent="0" algn="ctr" rtl="0">
                        <a:spcBef>
                          <a:spcPts val="0"/>
                        </a:spcBef>
                        <a:spcAft>
                          <a:spcPts val="0"/>
                        </a:spcAft>
                        <a:buNone/>
                      </a:pPr>
                      <a:r>
                        <a:rPr lang="es-ES" sz="1200" u="none" strike="noStrike" cap="none" dirty="0">
                          <a:solidFill>
                            <a:schemeClr val="dk1"/>
                          </a:solidFill>
                          <a:latin typeface="Play"/>
                          <a:ea typeface="Play"/>
                          <a:cs typeface="Play"/>
                          <a:sym typeface="Play"/>
                        </a:rPr>
                        <a:t>Capital Social</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Capital mínimo de 300000 </a:t>
                      </a:r>
                      <a:r>
                        <a:rPr lang="es-ES" sz="1200" u="none" strike="noStrike" cap="none" dirty="0" err="1">
                          <a:solidFill>
                            <a:schemeClr val="dk1"/>
                          </a:solidFill>
                          <a:latin typeface="Play"/>
                          <a:ea typeface="Play"/>
                          <a:cs typeface="Play"/>
                          <a:sym typeface="Play"/>
                        </a:rPr>
                        <a:t>Dhs</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a:solidFill>
                            <a:schemeClr val="dk1"/>
                          </a:solidFill>
                          <a:latin typeface="Play"/>
                          <a:ea typeface="Play"/>
                          <a:cs typeface="Play"/>
                          <a:sym typeface="Play"/>
                        </a:rPr>
                        <a:t>No hay un capital mínimo</a:t>
                      </a:r>
                      <a:endParaRPr sz="1200" u="none" strike="noStrike" cap="none">
                        <a:solidFill>
                          <a:schemeClr val="dk1"/>
                        </a:solidFill>
                        <a:latin typeface="Play"/>
                        <a:ea typeface="Play"/>
                        <a:cs typeface="Play"/>
                        <a:sym typeface="Play"/>
                      </a:endParaRPr>
                    </a:p>
                  </a:txBody>
                  <a:tcPr marL="91450" marR="91450" marT="45725" marB="45725" anchor="ctr"/>
                </a:tc>
                <a:tc>
                  <a:txBody>
                    <a:bodyPr/>
                    <a:lstStyle/>
                    <a:p>
                      <a:pPr marL="0" marR="0" lvl="0" indent="0" algn="l" rtl="0">
                        <a:spcBef>
                          <a:spcPts val="0"/>
                        </a:spcBef>
                        <a:spcAft>
                          <a:spcPts val="0"/>
                        </a:spcAft>
                        <a:buNone/>
                      </a:pPr>
                      <a:r>
                        <a:rPr lang="es-ES" sz="1200" u="none" strike="noStrike" cap="none">
                          <a:solidFill>
                            <a:schemeClr val="dk1"/>
                          </a:solidFill>
                          <a:latin typeface="Play"/>
                          <a:ea typeface="Play"/>
                          <a:cs typeface="Play"/>
                          <a:sym typeface="Play"/>
                        </a:rPr>
                        <a:t>No hay capital</a:t>
                      </a:r>
                      <a:endParaRPr sz="1200" u="none" strike="noStrike" cap="none">
                        <a:solidFill>
                          <a:schemeClr val="dk1"/>
                        </a:solidFill>
                        <a:latin typeface="Play"/>
                        <a:ea typeface="Play"/>
                        <a:cs typeface="Play"/>
                        <a:sym typeface="Play"/>
                      </a:endParaRPr>
                    </a:p>
                  </a:txBody>
                  <a:tcPr marL="91450" marR="91450" marT="45725" marB="45725" anchor="ctr"/>
                </a:tc>
                <a:extLst>
                  <a:ext uri="{0D108BD9-81ED-4DB2-BD59-A6C34878D82A}">
                    <a16:rowId xmlns:a16="http://schemas.microsoft.com/office/drawing/2014/main" val="10001"/>
                  </a:ext>
                </a:extLst>
              </a:tr>
              <a:tr h="731525">
                <a:tc>
                  <a:txBody>
                    <a:bodyPr/>
                    <a:lstStyle/>
                    <a:p>
                      <a:pPr marL="0" marR="0" lvl="0" indent="0" algn="ctr" rtl="0">
                        <a:spcBef>
                          <a:spcPts val="0"/>
                        </a:spcBef>
                        <a:spcAft>
                          <a:spcPts val="0"/>
                        </a:spcAft>
                        <a:buNone/>
                      </a:pPr>
                      <a:r>
                        <a:rPr lang="es-ES" sz="1200" u="none" strike="noStrike" cap="none" dirty="0">
                          <a:solidFill>
                            <a:schemeClr val="dk1"/>
                          </a:solidFill>
                          <a:latin typeface="Play"/>
                          <a:ea typeface="Play"/>
                          <a:cs typeface="Play"/>
                          <a:sym typeface="Play"/>
                        </a:rPr>
                        <a:t>Número de Socios</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Como mínimo 5 accionistas</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Como mínimo 1 socio,</a:t>
                      </a:r>
                      <a:endParaRPr dirty="0"/>
                    </a:p>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Como máximo 50 socios.</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a:solidFill>
                            <a:schemeClr val="dk1"/>
                          </a:solidFill>
                          <a:latin typeface="Play"/>
                          <a:ea typeface="Play"/>
                          <a:cs typeface="Play"/>
                          <a:sym typeface="Play"/>
                        </a:rPr>
                        <a:t>No hay socios (ligada directamente a la empresa matriz</a:t>
                      </a:r>
                      <a:endParaRPr/>
                    </a:p>
                  </a:txBody>
                  <a:tcPr marL="91450" marR="91450" marT="45725" marB="45725" anchor="ctr"/>
                </a:tc>
                <a:extLst>
                  <a:ext uri="{0D108BD9-81ED-4DB2-BD59-A6C34878D82A}">
                    <a16:rowId xmlns:a16="http://schemas.microsoft.com/office/drawing/2014/main" val="10002"/>
                  </a:ext>
                </a:extLst>
              </a:tr>
              <a:tr h="459575">
                <a:tc>
                  <a:txBody>
                    <a:bodyPr/>
                    <a:lstStyle/>
                    <a:p>
                      <a:pPr marL="0" marR="0" lvl="0" indent="0" algn="ctr" rtl="0">
                        <a:spcBef>
                          <a:spcPts val="0"/>
                        </a:spcBef>
                        <a:spcAft>
                          <a:spcPts val="0"/>
                        </a:spcAft>
                        <a:buNone/>
                      </a:pPr>
                      <a:r>
                        <a:rPr lang="es-ES" sz="1200" u="none" strike="noStrike" cap="none" dirty="0">
                          <a:solidFill>
                            <a:schemeClr val="dk1"/>
                          </a:solidFill>
                          <a:latin typeface="Play"/>
                          <a:ea typeface="Play"/>
                          <a:cs typeface="Play"/>
                          <a:sym typeface="Play"/>
                        </a:rPr>
                        <a:t>Ejercicio Fiscal</a:t>
                      </a:r>
                      <a:endParaRPr dirty="0"/>
                    </a:p>
                  </a:txBody>
                  <a:tcPr marL="91450" marR="91450" marT="45725" marB="45725" anchor="ctr"/>
                </a:tc>
                <a:tc gridSpan="3">
                  <a:txBody>
                    <a:bodyPr/>
                    <a:lstStyle/>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El ejercicio social dura 12 meses. No obstante, el primero y el último ejercicio pueden ser inferiores a 12 meses.</a:t>
                      </a:r>
                      <a:endParaRPr dirty="0"/>
                    </a:p>
                  </a:txBody>
                  <a:tcPr marL="91450" marR="91450" marT="45725" marB="45725"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865725">
                <a:tc>
                  <a:txBody>
                    <a:bodyPr/>
                    <a:lstStyle/>
                    <a:p>
                      <a:pPr marL="0" marR="0" lvl="0" indent="0" algn="ctr" rtl="0">
                        <a:spcBef>
                          <a:spcPts val="0"/>
                        </a:spcBef>
                        <a:spcAft>
                          <a:spcPts val="0"/>
                        </a:spcAft>
                        <a:buNone/>
                      </a:pPr>
                      <a:r>
                        <a:rPr lang="es-ES" sz="1200" u="none" strike="noStrike" cap="none" dirty="0">
                          <a:solidFill>
                            <a:schemeClr val="dk1"/>
                          </a:solidFill>
                          <a:latin typeface="Play"/>
                          <a:ea typeface="Play"/>
                          <a:cs typeface="Play"/>
                          <a:sym typeface="Play"/>
                        </a:rPr>
                        <a:t>Gestión y administración</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a:solidFill>
                            <a:schemeClr val="dk1"/>
                          </a:solidFill>
                          <a:latin typeface="Play"/>
                          <a:ea typeface="Play"/>
                          <a:cs typeface="Play"/>
                          <a:sym typeface="Play"/>
                        </a:rPr>
                        <a:t>Administración: Consejo de Administración/o Consejo de vigilancia (nombrados por los accionistas)</a:t>
                      </a:r>
                      <a:endParaRPr/>
                    </a:p>
                    <a:p>
                      <a:pPr marL="0" marR="0" lvl="0" indent="0" algn="l" rtl="0">
                        <a:spcBef>
                          <a:spcPts val="0"/>
                        </a:spcBef>
                        <a:spcAft>
                          <a:spcPts val="0"/>
                        </a:spcAft>
                        <a:buNone/>
                      </a:pPr>
                      <a:endParaRPr sz="1200" u="none" strike="noStrike" cap="none">
                        <a:solidFill>
                          <a:schemeClr val="dk1"/>
                        </a:solidFill>
                        <a:latin typeface="Play"/>
                        <a:ea typeface="Play"/>
                        <a:cs typeface="Play"/>
                        <a:sym typeface="Play"/>
                      </a:endParaRPr>
                    </a:p>
                    <a:p>
                      <a:pPr marL="0" marR="0" lvl="0" indent="0" algn="l" rtl="0">
                        <a:spcBef>
                          <a:spcPts val="0"/>
                        </a:spcBef>
                        <a:spcAft>
                          <a:spcPts val="0"/>
                        </a:spcAft>
                        <a:buNone/>
                      </a:pPr>
                      <a:r>
                        <a:rPr lang="es-ES" sz="1200" u="none" strike="noStrike" cap="none">
                          <a:solidFill>
                            <a:schemeClr val="dk1"/>
                          </a:solidFill>
                          <a:latin typeface="Play"/>
                          <a:ea typeface="Play"/>
                          <a:cs typeface="Play"/>
                          <a:sym typeface="Play"/>
                        </a:rPr>
                        <a:t>Los miembros de dichos consejos pueden ser personas físicas o morales</a:t>
                      </a:r>
                      <a:endParaRPr/>
                    </a:p>
                    <a:p>
                      <a:pPr marL="0" marR="0" lvl="0" indent="0" algn="l" rtl="0">
                        <a:spcBef>
                          <a:spcPts val="0"/>
                        </a:spcBef>
                        <a:spcAft>
                          <a:spcPts val="0"/>
                        </a:spcAft>
                        <a:buNone/>
                      </a:pPr>
                      <a:endParaRPr sz="1200" u="none" strike="noStrike" cap="none">
                        <a:solidFill>
                          <a:schemeClr val="dk1"/>
                        </a:solidFill>
                        <a:latin typeface="Play"/>
                        <a:ea typeface="Play"/>
                        <a:cs typeface="Play"/>
                        <a:sym typeface="Play"/>
                      </a:endParaRPr>
                    </a:p>
                    <a:p>
                      <a:pPr marL="0" marR="0" lvl="0" indent="0" algn="l" rtl="0">
                        <a:spcBef>
                          <a:spcPts val="0"/>
                        </a:spcBef>
                        <a:spcAft>
                          <a:spcPts val="0"/>
                        </a:spcAft>
                        <a:buNone/>
                      </a:pPr>
                      <a:r>
                        <a:rPr lang="es-ES" sz="1200" u="none" strike="noStrike" cap="none">
                          <a:solidFill>
                            <a:schemeClr val="dk1"/>
                          </a:solidFill>
                          <a:latin typeface="Play"/>
                          <a:ea typeface="Play"/>
                          <a:cs typeface="Play"/>
                          <a:sym typeface="Play"/>
                        </a:rPr>
                        <a:t>Gestión: Responsabilidad del Presidente o bien del Director General</a:t>
                      </a:r>
                      <a:endParaRPr/>
                    </a:p>
                  </a:txBody>
                  <a:tcPr marL="91450" marR="91450" marT="45725" marB="45725" anchor="ctr"/>
                </a:tc>
                <a:tc>
                  <a:txBody>
                    <a:bodyPr/>
                    <a:lstStyle/>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Uno o varios gerentes nombrados por los socios, personas físicas responsables individualmente o solidariamente con terceros.</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dirty="0">
                          <a:solidFill>
                            <a:schemeClr val="dk1"/>
                          </a:solidFill>
                          <a:latin typeface="Play"/>
                          <a:ea typeface="Play"/>
                          <a:cs typeface="Play"/>
                          <a:sym typeface="Play"/>
                        </a:rPr>
                        <a:t>Uno o varios directores nombrados por  la empresa</a:t>
                      </a:r>
                      <a:endParaRPr dirty="0"/>
                    </a:p>
                  </a:txBody>
                  <a:tcPr marL="91450" marR="91450" marT="45725" marB="45725" anchor="ctr"/>
                </a:tc>
                <a:extLst>
                  <a:ext uri="{0D108BD9-81ED-4DB2-BD59-A6C34878D82A}">
                    <a16:rowId xmlns:a16="http://schemas.microsoft.com/office/drawing/2014/main" val="10004"/>
                  </a:ext>
                </a:extLst>
              </a:tr>
            </a:tbl>
          </a:graphicData>
        </a:graphic>
      </p:graphicFrame>
      <p:sp>
        <p:nvSpPr>
          <p:cNvPr id="2" name="Rectángulo 1">
            <a:extLst>
              <a:ext uri="{FF2B5EF4-FFF2-40B4-BE49-F238E27FC236}">
                <a16:creationId xmlns:a16="http://schemas.microsoft.com/office/drawing/2014/main" id="{3A2F88BA-BB05-5EC4-C382-76DEF8461C6A}"/>
              </a:ext>
            </a:extLst>
          </p:cNvPr>
          <p:cNvSpPr/>
          <p:nvPr/>
        </p:nvSpPr>
        <p:spPr>
          <a:xfrm>
            <a:off x="692236"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12"/>
          <p:cNvGraphicFramePr/>
          <p:nvPr>
            <p:extLst>
              <p:ext uri="{D42A27DB-BD31-4B8C-83A1-F6EECF244321}">
                <p14:modId xmlns:p14="http://schemas.microsoft.com/office/powerpoint/2010/main" val="758097658"/>
              </p:ext>
            </p:extLst>
          </p:nvPr>
        </p:nvGraphicFramePr>
        <p:xfrm>
          <a:off x="751114" y="1285723"/>
          <a:ext cx="11114325" cy="4855535"/>
        </p:xfrm>
        <a:graphic>
          <a:graphicData uri="http://schemas.openxmlformats.org/drawingml/2006/table">
            <a:tbl>
              <a:tblPr firstRow="1" bandRow="1">
                <a:noFill/>
                <a:tableStyleId>{55F5CDE2-44A4-44EC-B536-DBA73B98ADCD}</a:tableStyleId>
              </a:tblPr>
              <a:tblGrid>
                <a:gridCol w="2626825">
                  <a:extLst>
                    <a:ext uri="{9D8B030D-6E8A-4147-A177-3AD203B41FA5}">
                      <a16:colId xmlns:a16="http://schemas.microsoft.com/office/drawing/2014/main" val="20000"/>
                    </a:ext>
                  </a:extLst>
                </a:gridCol>
                <a:gridCol w="3136325">
                  <a:extLst>
                    <a:ext uri="{9D8B030D-6E8A-4147-A177-3AD203B41FA5}">
                      <a16:colId xmlns:a16="http://schemas.microsoft.com/office/drawing/2014/main" val="20001"/>
                    </a:ext>
                  </a:extLst>
                </a:gridCol>
                <a:gridCol w="3092200">
                  <a:extLst>
                    <a:ext uri="{9D8B030D-6E8A-4147-A177-3AD203B41FA5}">
                      <a16:colId xmlns:a16="http://schemas.microsoft.com/office/drawing/2014/main" val="20002"/>
                    </a:ext>
                  </a:extLst>
                </a:gridCol>
                <a:gridCol w="2258975">
                  <a:extLst>
                    <a:ext uri="{9D8B030D-6E8A-4147-A177-3AD203B41FA5}">
                      <a16:colId xmlns:a16="http://schemas.microsoft.com/office/drawing/2014/main" val="20003"/>
                    </a:ext>
                  </a:extLst>
                </a:gridCol>
              </a:tblGrid>
              <a:tr h="260450">
                <a:tc>
                  <a:txBody>
                    <a:bodyPr/>
                    <a:lstStyle/>
                    <a:p>
                      <a:pPr marL="0" marR="0" lvl="0" indent="0" algn="ctr" rtl="0">
                        <a:spcBef>
                          <a:spcPts val="0"/>
                        </a:spcBef>
                        <a:spcAft>
                          <a:spcPts val="0"/>
                        </a:spcAft>
                        <a:buNone/>
                      </a:pPr>
                      <a:r>
                        <a:rPr lang="es-ES" sz="1400" u="none" strike="noStrike" cap="none"/>
                        <a:t>Características</a:t>
                      </a:r>
                      <a:endParaRPr/>
                    </a:p>
                  </a:txBody>
                  <a:tcPr marL="91450" marR="91450" marT="45725" marB="45725">
                    <a:solidFill>
                      <a:srgbClr val="D23A2E"/>
                    </a:solidFill>
                  </a:tcPr>
                </a:tc>
                <a:tc>
                  <a:txBody>
                    <a:bodyPr/>
                    <a:lstStyle/>
                    <a:p>
                      <a:pPr marL="0" marR="0" lvl="0" indent="0" algn="ctr" rtl="0">
                        <a:spcBef>
                          <a:spcPts val="0"/>
                        </a:spcBef>
                        <a:spcAft>
                          <a:spcPts val="0"/>
                        </a:spcAft>
                        <a:buNone/>
                      </a:pPr>
                      <a:r>
                        <a:rPr lang="es-ES" sz="1400" u="none" strike="noStrike" cap="none"/>
                        <a:t>S.A</a:t>
                      </a:r>
                      <a:endParaRPr/>
                    </a:p>
                  </a:txBody>
                  <a:tcPr marL="91450" marR="91450" marT="45725" marB="45725">
                    <a:solidFill>
                      <a:srgbClr val="D23A2E"/>
                    </a:solidFill>
                  </a:tcPr>
                </a:tc>
                <a:tc>
                  <a:txBody>
                    <a:bodyPr/>
                    <a:lstStyle/>
                    <a:p>
                      <a:pPr marL="0" marR="0" lvl="0" indent="0" algn="ctr" rtl="0">
                        <a:spcBef>
                          <a:spcPts val="0"/>
                        </a:spcBef>
                        <a:spcAft>
                          <a:spcPts val="0"/>
                        </a:spcAft>
                        <a:buNone/>
                      </a:pPr>
                      <a:r>
                        <a:rPr lang="es-ES" sz="1400" u="none" strike="noStrike" cap="none"/>
                        <a:t>S.A.R.L</a:t>
                      </a:r>
                      <a:endParaRPr/>
                    </a:p>
                  </a:txBody>
                  <a:tcPr marL="91450" marR="91450" marT="45725" marB="45725">
                    <a:solidFill>
                      <a:srgbClr val="D23A2E"/>
                    </a:solidFill>
                  </a:tcPr>
                </a:tc>
                <a:tc>
                  <a:txBody>
                    <a:bodyPr/>
                    <a:lstStyle/>
                    <a:p>
                      <a:pPr marL="0" marR="0" lvl="0" indent="0" algn="ctr" rtl="0">
                        <a:spcBef>
                          <a:spcPts val="0"/>
                        </a:spcBef>
                        <a:spcAft>
                          <a:spcPts val="0"/>
                        </a:spcAft>
                        <a:buNone/>
                      </a:pPr>
                      <a:r>
                        <a:rPr lang="es-ES" sz="1400" u="none" strike="noStrike" cap="none"/>
                        <a:t>Sucursales</a:t>
                      </a:r>
                      <a:endParaRPr/>
                    </a:p>
                  </a:txBody>
                  <a:tcPr marL="91450" marR="91450" marT="45725" marB="45725">
                    <a:solidFill>
                      <a:srgbClr val="D23A2E"/>
                    </a:solidFill>
                  </a:tcPr>
                </a:tc>
                <a:extLst>
                  <a:ext uri="{0D108BD9-81ED-4DB2-BD59-A6C34878D82A}">
                    <a16:rowId xmlns:a16="http://schemas.microsoft.com/office/drawing/2014/main" val="10000"/>
                  </a:ext>
                </a:extLst>
              </a:tr>
              <a:tr h="807350">
                <a:tc>
                  <a:txBody>
                    <a:bodyPr/>
                    <a:lstStyle/>
                    <a:p>
                      <a:pPr marL="0" marR="0" lvl="0" indent="0" algn="l" rtl="0">
                        <a:spcBef>
                          <a:spcPts val="0"/>
                        </a:spcBef>
                        <a:spcAft>
                          <a:spcPts val="0"/>
                        </a:spcAft>
                        <a:buNone/>
                      </a:pPr>
                      <a:r>
                        <a:rPr lang="es-ES" sz="1200" u="none" strike="noStrike" cap="none" dirty="0"/>
                        <a:t>Control Externo</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a:t>Designación de uno o varios Comisarios de Cuentas (Auditor) encargados del control y seguimiento de las cuentas</a:t>
                      </a:r>
                      <a:endParaRPr/>
                    </a:p>
                  </a:txBody>
                  <a:tcPr marL="91450" marR="91450" marT="45725" marB="45725"/>
                </a:tc>
                <a:tc>
                  <a:txBody>
                    <a:bodyPr/>
                    <a:lstStyle/>
                    <a:p>
                      <a:pPr marL="0" marR="0" lvl="0" indent="0" algn="l" rtl="0">
                        <a:spcBef>
                          <a:spcPts val="0"/>
                        </a:spcBef>
                        <a:spcAft>
                          <a:spcPts val="0"/>
                        </a:spcAft>
                        <a:buNone/>
                      </a:pPr>
                      <a:r>
                        <a:rPr lang="es-ES" sz="1200" u="none" strike="noStrike" cap="none"/>
                        <a:t>Obligación de designar un Comisario de Cuentas (Auditor) para negocios que superen la cifra de 50 Millones de Dhs</a:t>
                      </a:r>
                      <a:endParaRPr/>
                    </a:p>
                  </a:txBody>
                  <a:tcPr marL="91450" marR="91450" marT="45725" marB="45725"/>
                </a:tc>
                <a:tc>
                  <a:txBody>
                    <a:bodyPr/>
                    <a:lstStyle/>
                    <a:p>
                      <a:pPr marL="0" marR="0" lvl="0" indent="0" algn="l" rtl="0">
                        <a:spcBef>
                          <a:spcPts val="0"/>
                        </a:spcBef>
                        <a:spcAft>
                          <a:spcPts val="0"/>
                        </a:spcAft>
                        <a:buNone/>
                      </a:pPr>
                      <a:r>
                        <a:rPr lang="es-ES" sz="1200" u="none" strike="noStrike" cap="none"/>
                        <a:t>No es obligatorio por ley</a:t>
                      </a:r>
                      <a:endParaRPr/>
                    </a:p>
                  </a:txBody>
                  <a:tcPr marL="91450" marR="91450" marT="45725" marB="45725" anchor="ctr"/>
                </a:tc>
                <a:extLst>
                  <a:ext uri="{0D108BD9-81ED-4DB2-BD59-A6C34878D82A}">
                    <a16:rowId xmlns:a16="http://schemas.microsoft.com/office/drawing/2014/main" val="10001"/>
                  </a:ext>
                </a:extLst>
              </a:tr>
              <a:tr h="2206775">
                <a:tc>
                  <a:txBody>
                    <a:bodyPr/>
                    <a:lstStyle/>
                    <a:p>
                      <a:pPr marL="0" marR="0" lvl="0" indent="0" algn="l" rtl="0">
                        <a:spcBef>
                          <a:spcPts val="0"/>
                        </a:spcBef>
                        <a:spcAft>
                          <a:spcPts val="0"/>
                        </a:spcAft>
                        <a:buNone/>
                      </a:pPr>
                      <a:r>
                        <a:rPr lang="es-ES" sz="1200" u="none" strike="noStrike" cap="none" dirty="0"/>
                        <a:t>Ejercicio social, resultados y dividendos</a:t>
                      </a:r>
                      <a:endParaRPr dirty="0"/>
                    </a:p>
                  </a:txBody>
                  <a:tcPr marL="91450" marR="91450" marT="45725" marB="45725" anchor="ctr"/>
                </a:tc>
                <a:tc>
                  <a:txBody>
                    <a:bodyPr/>
                    <a:lstStyle/>
                    <a:p>
                      <a:pPr marL="0" marR="0" lvl="0" indent="0" algn="l" rtl="0">
                        <a:spcBef>
                          <a:spcPts val="0"/>
                        </a:spcBef>
                        <a:spcAft>
                          <a:spcPts val="0"/>
                        </a:spcAft>
                        <a:buNone/>
                      </a:pPr>
                      <a:r>
                        <a:rPr lang="es-ES" sz="1200" u="none" strike="noStrike" cap="none"/>
                        <a:t>En la clausura de cada ejercicio contable, el Consejo de Administración o del Directorio:</a:t>
                      </a:r>
                      <a:endParaRPr/>
                    </a:p>
                    <a:p>
                      <a:pPr marL="0" marR="0" lvl="0" indent="0" algn="l" rtl="0">
                        <a:spcBef>
                          <a:spcPts val="0"/>
                        </a:spcBef>
                        <a:spcAft>
                          <a:spcPts val="0"/>
                        </a:spcAft>
                        <a:buNone/>
                      </a:pPr>
                      <a:r>
                        <a:rPr lang="es-ES" sz="1200" u="none" strike="noStrike" cap="none"/>
                        <a:t>-Esboza los estados financieros</a:t>
                      </a:r>
                      <a:endParaRPr/>
                    </a:p>
                    <a:p>
                      <a:pPr marL="0" marR="0" lvl="0" indent="0" algn="l" rtl="0">
                        <a:spcBef>
                          <a:spcPts val="0"/>
                        </a:spcBef>
                        <a:spcAft>
                          <a:spcPts val="0"/>
                        </a:spcAft>
                        <a:buNone/>
                      </a:pPr>
                      <a:r>
                        <a:rPr lang="es-ES" sz="1200" u="none" strike="noStrike" cap="none"/>
                        <a:t>-Efectúa el cierre del ejercicio contable</a:t>
                      </a:r>
                      <a:endParaRPr/>
                    </a:p>
                    <a:p>
                      <a:pPr marL="0" marR="0" lvl="0" indent="0" algn="l" rtl="0">
                        <a:spcBef>
                          <a:spcPts val="0"/>
                        </a:spcBef>
                        <a:spcAft>
                          <a:spcPts val="0"/>
                        </a:spcAft>
                        <a:buNone/>
                      </a:pPr>
                      <a:endParaRPr sz="1200" u="none" strike="noStrike" cap="none"/>
                    </a:p>
                    <a:p>
                      <a:pPr marL="0" marR="0" lvl="0" indent="0" algn="l" rtl="0">
                        <a:spcBef>
                          <a:spcPts val="0"/>
                        </a:spcBef>
                        <a:spcAft>
                          <a:spcPts val="0"/>
                        </a:spcAft>
                        <a:buNone/>
                      </a:pPr>
                      <a:r>
                        <a:rPr lang="es-ES" sz="1200" u="none" strike="noStrike" cap="none"/>
                        <a:t>La Junta General Ordinaria de accionistas aprueba las cuentas anuales y decide la distribución del resultado neto (obligación de asignar el 5% del resultado neto anual a una reserva hasta que esta equivalga al 10% del Capital Social)</a:t>
                      </a:r>
                      <a:endParaRPr/>
                    </a:p>
                  </a:txBody>
                  <a:tcPr marL="91450" marR="91450" marT="45725" marB="45725"/>
                </a:tc>
                <a:tc>
                  <a:txBody>
                    <a:bodyPr/>
                    <a:lstStyle/>
                    <a:p>
                      <a:pPr marL="0" marR="0" lvl="0" indent="0" algn="l" rtl="0">
                        <a:spcBef>
                          <a:spcPts val="0"/>
                        </a:spcBef>
                        <a:spcAft>
                          <a:spcPts val="0"/>
                        </a:spcAft>
                        <a:buNone/>
                      </a:pPr>
                      <a:r>
                        <a:rPr lang="es-ES" sz="1200" u="none" strike="noStrike" cap="none"/>
                        <a:t>En la clausura de cada ejercicio contable, el gerente:</a:t>
                      </a:r>
                      <a:endParaRPr/>
                    </a:p>
                    <a:p>
                      <a:pPr marL="0" marR="0" lvl="0" indent="0" algn="l" rtl="0">
                        <a:spcBef>
                          <a:spcPts val="0"/>
                        </a:spcBef>
                        <a:spcAft>
                          <a:spcPts val="0"/>
                        </a:spcAft>
                        <a:buNone/>
                      </a:pPr>
                      <a:r>
                        <a:rPr lang="es-ES" sz="1200" u="none" strike="noStrike" cap="none"/>
                        <a:t>-Esboza los estados financieros</a:t>
                      </a:r>
                      <a:endParaRPr/>
                    </a:p>
                    <a:p>
                      <a:pPr marL="0" marR="0" lvl="0" indent="0" algn="l" rtl="0">
                        <a:spcBef>
                          <a:spcPts val="0"/>
                        </a:spcBef>
                        <a:spcAft>
                          <a:spcPts val="0"/>
                        </a:spcAft>
                        <a:buNone/>
                      </a:pPr>
                      <a:r>
                        <a:rPr lang="es-ES" sz="1200" u="none" strike="noStrike" cap="none"/>
                        <a:t>-Efectúa el cierre del ejercicio contable</a:t>
                      </a:r>
                      <a:endParaRPr/>
                    </a:p>
                    <a:p>
                      <a:pPr marL="0" marR="0" lvl="0" indent="0" algn="l" rtl="0">
                        <a:spcBef>
                          <a:spcPts val="0"/>
                        </a:spcBef>
                        <a:spcAft>
                          <a:spcPts val="0"/>
                        </a:spcAft>
                        <a:buNone/>
                      </a:pPr>
                      <a:endParaRPr sz="1200" u="none" strike="noStrike" cap="none"/>
                    </a:p>
                    <a:p>
                      <a:pPr marL="0" marR="0" lvl="0" indent="0" algn="l" rtl="0">
                        <a:spcBef>
                          <a:spcPts val="0"/>
                        </a:spcBef>
                        <a:spcAft>
                          <a:spcPts val="0"/>
                        </a:spcAft>
                        <a:buNone/>
                      </a:pPr>
                      <a:r>
                        <a:rPr lang="es-ES" sz="1200" u="none" strike="noStrike" cap="none"/>
                        <a:t>La Junta General Ordinaria de accionistas aprueba las cuentas anuales y decide de asignar el 5% del resultado neto anual a una reserva hasta que esta equivalga al 20% del Capital Social)</a:t>
                      </a:r>
                      <a:endParaRPr/>
                    </a:p>
                  </a:txBody>
                  <a:tcPr marL="91450" marR="91450" marT="45725" marB="45725"/>
                </a:tc>
                <a:tc>
                  <a:txBody>
                    <a:bodyPr/>
                    <a:lstStyle/>
                    <a:p>
                      <a:pPr marL="0" marR="0" lvl="0" indent="0" algn="l" rtl="0">
                        <a:spcBef>
                          <a:spcPts val="0"/>
                        </a:spcBef>
                        <a:spcAft>
                          <a:spcPts val="0"/>
                        </a:spcAft>
                        <a:buNone/>
                      </a:pPr>
                      <a:r>
                        <a:rPr lang="es-ES" sz="1200" u="none" strike="noStrike" cap="none" dirty="0"/>
                        <a:t>El Director cierra las cuentas de la sucursal que le serán comunicadas a la empresa matriz.</a:t>
                      </a:r>
                      <a:endParaRPr dirty="0"/>
                    </a:p>
                  </a:txBody>
                  <a:tcPr marL="91450" marR="91450" marT="45725" marB="45725" anchor="ctr"/>
                </a:tc>
                <a:extLst>
                  <a:ext uri="{0D108BD9-81ED-4DB2-BD59-A6C34878D82A}">
                    <a16:rowId xmlns:a16="http://schemas.microsoft.com/office/drawing/2014/main" val="10002"/>
                  </a:ext>
                </a:extLst>
              </a:tr>
              <a:tr h="1536600">
                <a:tc>
                  <a:txBody>
                    <a:bodyPr/>
                    <a:lstStyle/>
                    <a:p>
                      <a:pPr marL="0" marR="0" lvl="0" indent="0" algn="l" rtl="0">
                        <a:spcBef>
                          <a:spcPts val="0"/>
                        </a:spcBef>
                        <a:spcAft>
                          <a:spcPts val="0"/>
                        </a:spcAft>
                        <a:buNone/>
                      </a:pPr>
                      <a:r>
                        <a:rPr lang="es-ES" sz="1200" u="none" strike="noStrike" cap="none" dirty="0"/>
                        <a:t>Continuidad de la explotación (empresa en dificultades)</a:t>
                      </a:r>
                      <a:endParaRPr dirty="0"/>
                    </a:p>
                  </a:txBody>
                  <a:tcPr marL="91450" marR="91450" marT="45725" marB="45725" anchor="ctr"/>
                </a:tc>
                <a:tc gridSpan="2">
                  <a:txBody>
                    <a:bodyPr/>
                    <a:lstStyle/>
                    <a:p>
                      <a:pPr marL="0" marR="0" lvl="0" indent="0" algn="l" rtl="0">
                        <a:spcBef>
                          <a:spcPts val="0"/>
                        </a:spcBef>
                        <a:spcAft>
                          <a:spcPts val="0"/>
                        </a:spcAft>
                        <a:buNone/>
                      </a:pPr>
                      <a:r>
                        <a:rPr lang="es-ES" sz="1200" u="none" strike="noStrike" cap="none"/>
                        <a:t>Si tras haber constatado un déficit, la situación neta de la sociedad es inferior al 25% del Capital Social, los accionistas deben pronunciarse sobre si optar por la disolución de la sociedad o la continuidad de la explotación.</a:t>
                      </a:r>
                      <a:endParaRPr/>
                    </a:p>
                    <a:p>
                      <a:pPr marL="0" marR="0" lvl="0" indent="0" algn="l" rtl="0">
                        <a:spcBef>
                          <a:spcPts val="0"/>
                        </a:spcBef>
                        <a:spcAft>
                          <a:spcPts val="0"/>
                        </a:spcAft>
                        <a:buNone/>
                      </a:pPr>
                      <a:endParaRPr sz="1200" u="none" strike="noStrike" cap="none"/>
                    </a:p>
                    <a:p>
                      <a:pPr marL="0" marR="0" lvl="0" indent="0" algn="l" rtl="0">
                        <a:spcBef>
                          <a:spcPts val="0"/>
                        </a:spcBef>
                        <a:spcAft>
                          <a:spcPts val="0"/>
                        </a:spcAft>
                        <a:buNone/>
                      </a:pPr>
                      <a:r>
                        <a:rPr lang="es-ES" sz="1200" u="none" strike="noStrike" cap="none"/>
                        <a:t>Si se decide la continuidad de la explotación, la sociedad tiene 1 año, si es una S.A.R.L o 2 años, si es una S.A, para regularizar su situación financiera.</a:t>
                      </a:r>
                      <a:endParaRPr/>
                    </a:p>
                  </a:txBody>
                  <a:tcPr marL="91450" marR="91450" marT="45725" marB="45725"/>
                </a:tc>
                <a:tc hMerge="1">
                  <a:txBody>
                    <a:bodyPr/>
                    <a:lstStyle/>
                    <a:p>
                      <a:endParaRPr lang="es-ES"/>
                    </a:p>
                  </a:txBody>
                  <a:tcPr/>
                </a:tc>
                <a:tc>
                  <a:txBody>
                    <a:bodyPr/>
                    <a:lstStyle/>
                    <a:p>
                      <a:pPr marL="0" marR="0" lvl="0" indent="0" algn="l" rtl="0">
                        <a:spcBef>
                          <a:spcPts val="0"/>
                        </a:spcBef>
                        <a:spcAft>
                          <a:spcPts val="0"/>
                        </a:spcAft>
                        <a:buNone/>
                      </a:pPr>
                      <a:r>
                        <a:rPr lang="es-ES" sz="1200" u="none" strike="noStrike" cap="none" dirty="0"/>
                        <a:t>No es obligatorio por ley </a:t>
                      </a:r>
                      <a:endParaRPr dirty="0"/>
                    </a:p>
                  </a:txBody>
                  <a:tcPr marL="91450" marR="91450" marT="45725" marB="45725" anchor="ctr"/>
                </a:tc>
                <a:extLst>
                  <a:ext uri="{0D108BD9-81ED-4DB2-BD59-A6C34878D82A}">
                    <a16:rowId xmlns:a16="http://schemas.microsoft.com/office/drawing/2014/main" val="10003"/>
                  </a:ext>
                </a:extLst>
              </a:tr>
            </a:tbl>
          </a:graphicData>
        </a:graphic>
      </p:graphicFrame>
      <p:sp>
        <p:nvSpPr>
          <p:cNvPr id="2" name="Rectángulo 1">
            <a:extLst>
              <a:ext uri="{FF2B5EF4-FFF2-40B4-BE49-F238E27FC236}">
                <a16:creationId xmlns:a16="http://schemas.microsoft.com/office/drawing/2014/main" id="{87209E20-7753-6388-285F-46827A5BB30D}"/>
              </a:ext>
            </a:extLst>
          </p:cNvPr>
          <p:cNvSpPr/>
          <p:nvPr/>
        </p:nvSpPr>
        <p:spPr>
          <a:xfrm>
            <a:off x="683092"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605105" y="497524"/>
            <a:ext cx="12241762"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a:latin typeface="Calibri"/>
                <a:ea typeface="Calibri"/>
                <a:cs typeface="Calibri"/>
                <a:sym typeface="Calibri"/>
              </a:rPr>
              <a:t>Trámites para la creación de sociedades comerciales</a:t>
            </a:r>
            <a:endParaRPr/>
          </a:p>
        </p:txBody>
      </p:sp>
      <p:pic>
        <p:nvPicPr>
          <p:cNvPr id="225" name="Google Shape;225;p13" descr="Diagrama&#10;&#10;El contenido generado por IA puede ser incorrecto."/>
          <p:cNvPicPr preferRelativeResize="0">
            <a:picLocks noGrp="1"/>
          </p:cNvPicPr>
          <p:nvPr>
            <p:ph type="body" idx="1"/>
          </p:nvPr>
        </p:nvPicPr>
        <p:blipFill rotWithShape="1">
          <a:blip r:embed="rId3">
            <a:alphaModFix/>
          </a:blip>
          <a:srcRect/>
          <a:stretch/>
        </p:blipFill>
        <p:spPr>
          <a:xfrm>
            <a:off x="1713112" y="1158815"/>
            <a:ext cx="8765776" cy="5391614"/>
          </a:xfrm>
          <a:prstGeom prst="rect">
            <a:avLst/>
          </a:prstGeom>
          <a:noFill/>
          <a:ln>
            <a:noFill/>
          </a:ln>
        </p:spPr>
      </p:pic>
      <p:sp>
        <p:nvSpPr>
          <p:cNvPr id="2" name="Rectángulo 1">
            <a:extLst>
              <a:ext uri="{FF2B5EF4-FFF2-40B4-BE49-F238E27FC236}">
                <a16:creationId xmlns:a16="http://schemas.microsoft.com/office/drawing/2014/main" id="{386B5566-AD2B-3C76-631A-198E682A5153}"/>
              </a:ext>
            </a:extLst>
          </p:cNvPr>
          <p:cNvSpPr/>
          <p:nvPr/>
        </p:nvSpPr>
        <p:spPr>
          <a:xfrm>
            <a:off x="673948"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612682" y="504742"/>
            <a:ext cx="11642693"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dirty="0">
                <a:latin typeface="Calibri"/>
                <a:ea typeface="Calibri"/>
                <a:cs typeface="Calibri"/>
                <a:sym typeface="Calibri"/>
              </a:rPr>
              <a:t>Trámites para la creación de sociedades sucursales</a:t>
            </a:r>
            <a:endParaRPr dirty="0"/>
          </a:p>
        </p:txBody>
      </p:sp>
      <p:pic>
        <p:nvPicPr>
          <p:cNvPr id="232" name="Google Shape;232;p14" descr="Diagrama&#10;&#10;El contenido generado por IA puede ser incorrecto."/>
          <p:cNvPicPr preferRelativeResize="0">
            <a:picLocks noGrp="1"/>
          </p:cNvPicPr>
          <p:nvPr>
            <p:ph type="body" idx="1"/>
          </p:nvPr>
        </p:nvPicPr>
        <p:blipFill rotWithShape="1">
          <a:blip r:embed="rId3">
            <a:alphaModFix/>
          </a:blip>
          <a:srcRect/>
          <a:stretch/>
        </p:blipFill>
        <p:spPr>
          <a:xfrm>
            <a:off x="1430639" y="1163782"/>
            <a:ext cx="9330722" cy="5423770"/>
          </a:xfrm>
          <a:prstGeom prst="rect">
            <a:avLst/>
          </a:prstGeom>
          <a:noFill/>
          <a:ln>
            <a:noFill/>
          </a:ln>
        </p:spPr>
      </p:pic>
      <p:sp>
        <p:nvSpPr>
          <p:cNvPr id="2" name="Rectángulo 1">
            <a:extLst>
              <a:ext uri="{FF2B5EF4-FFF2-40B4-BE49-F238E27FC236}">
                <a16:creationId xmlns:a16="http://schemas.microsoft.com/office/drawing/2014/main" id="{C7938280-5EAB-3293-E010-86234B76610B}"/>
              </a:ext>
            </a:extLst>
          </p:cNvPr>
          <p:cNvSpPr/>
          <p:nvPr/>
        </p:nvSpPr>
        <p:spPr>
          <a:xfrm>
            <a:off x="692236"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a:spLocks noGrp="1"/>
          </p:cNvSpPr>
          <p:nvPr>
            <p:ph type="title"/>
          </p:nvPr>
        </p:nvSpPr>
        <p:spPr>
          <a:xfrm>
            <a:off x="610687" y="494605"/>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dirty="0">
                <a:latin typeface="Calibri"/>
                <a:ea typeface="Calibri"/>
                <a:cs typeface="Calibri"/>
                <a:sym typeface="Calibri"/>
              </a:rPr>
              <a:t>La Oficina de Cambio de divisas</a:t>
            </a:r>
            <a:endParaRPr dirty="0"/>
          </a:p>
        </p:txBody>
      </p:sp>
      <p:sp>
        <p:nvSpPr>
          <p:cNvPr id="238" name="Google Shape;238;p15"/>
          <p:cNvSpPr txBox="1">
            <a:spLocks noGrp="1"/>
          </p:cNvSpPr>
          <p:nvPr>
            <p:ph type="body" idx="1"/>
          </p:nvPr>
        </p:nvSpPr>
        <p:spPr>
          <a:xfrm>
            <a:off x="610687" y="1776942"/>
            <a:ext cx="5982394" cy="5081058"/>
          </a:xfrm>
          <a:prstGeom prst="rect">
            <a:avLst/>
          </a:prstGeom>
          <a:noFill/>
          <a:ln>
            <a:noFill/>
          </a:ln>
        </p:spPr>
        <p:txBody>
          <a:bodyPr spcFirstLastPara="1" wrap="square" lIns="91425" tIns="45700" rIns="91425" bIns="45700" anchor="t" anchorCtr="0">
            <a:normAutofit/>
          </a:bodyPr>
          <a:lstStyle/>
          <a:p>
            <a:pPr marL="0" lvl="0" indent="0" algn="just" rtl="0">
              <a:lnSpc>
                <a:spcPct val="120000"/>
              </a:lnSpc>
              <a:spcBef>
                <a:spcPts val="0"/>
              </a:spcBef>
              <a:spcAft>
                <a:spcPts val="0"/>
              </a:spcAft>
              <a:buClr>
                <a:schemeClr val="dk1"/>
              </a:buClr>
              <a:buSzPts val="1392"/>
              <a:buNone/>
            </a:pPr>
            <a:r>
              <a:rPr lang="es-ES" sz="1600" dirty="0">
                <a:latin typeface="Calibri"/>
                <a:ea typeface="Calibri"/>
                <a:cs typeface="Calibri"/>
                <a:sym typeface="Calibri"/>
              </a:rPr>
              <a:t>La Oficina de Cambio es el organismo encargado de regular todas las transacciones efectuadas en moneda extranjera, dado que el dírham marroquí no es una divisa de libre convertibilidad.</a:t>
            </a:r>
            <a:endParaRPr dirty="0"/>
          </a:p>
          <a:p>
            <a:pPr marL="493776" lvl="1" indent="-228600" algn="just" rtl="0">
              <a:lnSpc>
                <a:spcPct val="120000"/>
              </a:lnSpc>
              <a:spcBef>
                <a:spcPts val="500"/>
              </a:spcBef>
              <a:spcAft>
                <a:spcPts val="0"/>
              </a:spcAft>
              <a:buClr>
                <a:schemeClr val="dk1"/>
              </a:buClr>
              <a:buSzPts val="1392"/>
              <a:buChar char="•"/>
            </a:pPr>
            <a:r>
              <a:rPr lang="es-ES" sz="1600" dirty="0">
                <a:latin typeface="Calibri"/>
                <a:ea typeface="Calibri"/>
                <a:cs typeface="Calibri"/>
                <a:sym typeface="Calibri"/>
              </a:rPr>
              <a:t>El marco normativo que rige las operaciones de cambio de divisas se basa en los siguientes textos:</a:t>
            </a:r>
            <a:endParaRPr dirty="0"/>
          </a:p>
          <a:p>
            <a:pPr marL="228600" lvl="0" indent="-228600" algn="just" rtl="0">
              <a:lnSpc>
                <a:spcPct val="120000"/>
              </a:lnSpc>
              <a:spcBef>
                <a:spcPts val="1000"/>
              </a:spcBef>
              <a:spcAft>
                <a:spcPts val="0"/>
              </a:spcAft>
              <a:buClr>
                <a:schemeClr val="dk1"/>
              </a:buClr>
              <a:buSzPts val="1392"/>
              <a:buFont typeface="Play"/>
              <a:buAutoNum type="arabicPeriod"/>
            </a:pPr>
            <a:r>
              <a:rPr lang="es-ES" sz="1600" dirty="0">
                <a:latin typeface="Calibri"/>
                <a:ea typeface="Calibri"/>
                <a:cs typeface="Calibri"/>
                <a:sym typeface="Calibri"/>
              </a:rPr>
              <a:t>La Instrucción General de las Operaciones de Cambio del año 2024.</a:t>
            </a:r>
            <a:endParaRPr dirty="0"/>
          </a:p>
          <a:p>
            <a:pPr marL="228600" lvl="0" indent="-228600" algn="just" rtl="0">
              <a:lnSpc>
                <a:spcPct val="120000"/>
              </a:lnSpc>
              <a:spcBef>
                <a:spcPts val="1000"/>
              </a:spcBef>
              <a:spcAft>
                <a:spcPts val="0"/>
              </a:spcAft>
              <a:buClr>
                <a:schemeClr val="dk1"/>
              </a:buClr>
              <a:buSzPts val="1392"/>
              <a:buFont typeface="Play"/>
              <a:buAutoNum type="arabicPeriod"/>
            </a:pPr>
            <a:r>
              <a:rPr lang="es-ES" sz="1600" dirty="0">
                <a:latin typeface="Calibri"/>
                <a:ea typeface="Calibri"/>
                <a:cs typeface="Calibri"/>
                <a:sym typeface="Calibri"/>
              </a:rPr>
              <a:t>Las Circulares emitidas por el Ministerio de Economía y Finanzas.</a:t>
            </a:r>
            <a:endParaRPr dirty="0"/>
          </a:p>
          <a:p>
            <a:pPr marL="228600" lvl="0" indent="-140208" algn="l" rtl="0">
              <a:lnSpc>
                <a:spcPct val="120000"/>
              </a:lnSpc>
              <a:spcBef>
                <a:spcPts val="1000"/>
              </a:spcBef>
              <a:spcAft>
                <a:spcPts val="0"/>
              </a:spcAft>
              <a:buClr>
                <a:schemeClr val="dk1"/>
              </a:buClr>
              <a:buSzPts val="1392"/>
              <a:buNone/>
            </a:pPr>
            <a:endParaRPr sz="1600" dirty="0">
              <a:latin typeface="Calibri"/>
              <a:ea typeface="Calibri"/>
              <a:cs typeface="Calibri"/>
              <a:sym typeface="Calibri"/>
            </a:endParaRPr>
          </a:p>
        </p:txBody>
      </p:sp>
      <p:pic>
        <p:nvPicPr>
          <p:cNvPr id="239" name="Google Shape;239;p15" descr="Imagen que contiene Texto&#10;&#10;Descripción generada automáticamente"/>
          <p:cNvPicPr preferRelativeResize="0"/>
          <p:nvPr/>
        </p:nvPicPr>
        <p:blipFill rotWithShape="1">
          <a:blip r:embed="rId3">
            <a:alphaModFix/>
          </a:blip>
          <a:srcRect/>
          <a:stretch/>
        </p:blipFill>
        <p:spPr>
          <a:xfrm>
            <a:off x="7415257" y="1043245"/>
            <a:ext cx="4086359" cy="4301430"/>
          </a:xfrm>
          <a:prstGeom prst="rect">
            <a:avLst/>
          </a:prstGeom>
          <a:noFill/>
          <a:ln>
            <a:noFill/>
          </a:ln>
        </p:spPr>
      </p:pic>
      <p:sp>
        <p:nvSpPr>
          <p:cNvPr id="2" name="Rectángulo 1">
            <a:extLst>
              <a:ext uri="{FF2B5EF4-FFF2-40B4-BE49-F238E27FC236}">
                <a16:creationId xmlns:a16="http://schemas.microsoft.com/office/drawing/2014/main" id="{2BE77939-757E-5A3F-BE33-68CC0F79F217}"/>
              </a:ext>
            </a:extLst>
          </p:cNvPr>
          <p:cNvSpPr/>
          <p:nvPr/>
        </p:nvSpPr>
        <p:spPr>
          <a:xfrm>
            <a:off x="692236"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6"/>
          <p:cNvSpPr/>
          <p:nvPr/>
        </p:nvSpPr>
        <p:spPr>
          <a:xfrm>
            <a:off x="9483"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245" name="Google Shape;245;p16"/>
          <p:cNvSpPr txBox="1">
            <a:spLocks noGrp="1"/>
          </p:cNvSpPr>
          <p:nvPr>
            <p:ph type="title"/>
          </p:nvPr>
        </p:nvSpPr>
        <p:spPr>
          <a:xfrm>
            <a:off x="611203" y="554856"/>
            <a:ext cx="8187049" cy="1789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Font typeface="Calibri"/>
              <a:buNone/>
            </a:pPr>
            <a:r>
              <a:rPr lang="es-ES" sz="3100" dirty="0">
                <a:latin typeface="Calibri"/>
                <a:ea typeface="Calibri"/>
                <a:cs typeface="Calibri"/>
                <a:sym typeface="Calibri"/>
              </a:rPr>
              <a:t>Marruecos, miembro Apostilla Haya</a:t>
            </a:r>
            <a:endParaRPr sz="3100" dirty="0"/>
          </a:p>
        </p:txBody>
      </p:sp>
      <p:sp>
        <p:nvSpPr>
          <p:cNvPr id="246" name="Google Shape;246;p16"/>
          <p:cNvSpPr txBox="1">
            <a:spLocks noGrp="1"/>
          </p:cNvSpPr>
          <p:nvPr>
            <p:ph type="body" idx="1"/>
          </p:nvPr>
        </p:nvSpPr>
        <p:spPr>
          <a:xfrm>
            <a:off x="6200806" y="1095470"/>
            <a:ext cx="5903677" cy="4962816"/>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Clr>
                <a:schemeClr val="dk1"/>
              </a:buClr>
              <a:buSzPts val="1218"/>
              <a:buChar char="•"/>
            </a:pPr>
            <a:r>
              <a:rPr lang="es-ES" sz="1400" dirty="0">
                <a:latin typeface="Calibri"/>
                <a:ea typeface="Calibri"/>
                <a:cs typeface="Calibri"/>
                <a:sym typeface="Calibri"/>
              </a:rPr>
              <a:t>Marruecos es uno de los países que forma parte del Convenio de la Apostilla de La Haya. Este Convenio, aprobado en 1961, tiene como objetivo simplificar el proceso de validación de documentos oficiales entre los países firmantes, eliminando la necesidad de un largo procedimiento de legalización consular.</a:t>
            </a:r>
            <a:endParaRPr dirty="0"/>
          </a:p>
          <a:p>
            <a:pPr marL="228600" lvl="0" indent="-228600" algn="just" rtl="0">
              <a:lnSpc>
                <a:spcPct val="120000"/>
              </a:lnSpc>
              <a:spcBef>
                <a:spcPts val="1000"/>
              </a:spcBef>
              <a:spcAft>
                <a:spcPts val="0"/>
              </a:spcAft>
              <a:buClr>
                <a:schemeClr val="dk1"/>
              </a:buClr>
              <a:buSzPts val="1218"/>
              <a:buChar char="•"/>
            </a:pPr>
            <a:r>
              <a:rPr lang="es-ES" sz="1400" dirty="0">
                <a:latin typeface="Calibri"/>
                <a:ea typeface="Calibri"/>
                <a:cs typeface="Calibri"/>
                <a:sym typeface="Calibri"/>
              </a:rPr>
              <a:t>En consecuencia, Marruecos, desde su adhesión al indicado Convenio, permite que los documentos emitidos dentro de su territorio sean reconocidos en otros países miembros con la simple obtención de una Apostilla, es decir, un sello especial que certifica la autenticidad del documento y la firma de la autoridad que lo expide. Este tipo de legalización ha agilizado notablemente trámites en áreas como la educación, el comercio, los negocios y los procedimientos migratorios, facilitando la movilidad de ciudadanos y empresas marroquíes en el ámbito internacional.</a:t>
            </a:r>
            <a:endParaRPr dirty="0"/>
          </a:p>
          <a:p>
            <a:pPr marL="228600" lvl="0" indent="-228600" algn="just" rtl="0">
              <a:lnSpc>
                <a:spcPct val="120000"/>
              </a:lnSpc>
              <a:spcBef>
                <a:spcPts val="1000"/>
              </a:spcBef>
              <a:spcAft>
                <a:spcPts val="0"/>
              </a:spcAft>
              <a:buClr>
                <a:schemeClr val="dk1"/>
              </a:buClr>
              <a:buSzPts val="1218"/>
              <a:buChar char="•"/>
            </a:pPr>
            <a:r>
              <a:rPr lang="es-ES" sz="1400" dirty="0">
                <a:latin typeface="Calibri"/>
                <a:ea typeface="Calibri"/>
                <a:cs typeface="Calibri"/>
                <a:sym typeface="Calibri"/>
              </a:rPr>
              <a:t>Igualmente, gracias a este Convenio, documentos como actas de nacimiento, certificados de matrimonio, títulos académicos, poderes notariales y documentos judiciales pueden ser utilizados en otros países sin necesidad de un proceso adicional de legalización en embajadas o consulados. De esta manera, Marruecos fortalece su integración en la comunidad internacional, promoviendo la cooperación jurídica y administrativa con otros estados firmantes del mismo.</a:t>
            </a:r>
            <a:endParaRPr sz="1400" dirty="0">
              <a:latin typeface="Calibri"/>
              <a:ea typeface="Calibri"/>
              <a:cs typeface="Calibri"/>
              <a:sym typeface="Calibri"/>
            </a:endParaRPr>
          </a:p>
        </p:txBody>
      </p:sp>
      <p:cxnSp>
        <p:nvCxnSpPr>
          <p:cNvPr id="247" name="Google Shape;247;p1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248" name="Google Shape;248;p16" descr="Un cuchillo sobre una mesa&#10;&#10;El contenido generado por IA puede ser incorrecto."/>
          <p:cNvPicPr preferRelativeResize="0"/>
          <p:nvPr/>
        </p:nvPicPr>
        <p:blipFill rotWithShape="1">
          <a:blip r:embed="rId3">
            <a:alphaModFix/>
          </a:blip>
          <a:srcRect/>
          <a:stretch/>
        </p:blipFill>
        <p:spPr>
          <a:xfrm>
            <a:off x="713232" y="1585206"/>
            <a:ext cx="5493610" cy="4573431"/>
          </a:xfrm>
          <a:prstGeom prst="rect">
            <a:avLst/>
          </a:prstGeom>
          <a:noFill/>
          <a:ln>
            <a:noFill/>
          </a:ln>
        </p:spPr>
      </p:pic>
      <p:sp>
        <p:nvSpPr>
          <p:cNvPr id="2" name="Rectángulo 1">
            <a:extLst>
              <a:ext uri="{FF2B5EF4-FFF2-40B4-BE49-F238E27FC236}">
                <a16:creationId xmlns:a16="http://schemas.microsoft.com/office/drawing/2014/main" id="{0D290E09-79B3-39D7-1606-6C46042B7299}"/>
              </a:ext>
            </a:extLst>
          </p:cNvPr>
          <p:cNvSpPr/>
          <p:nvPr/>
        </p:nvSpPr>
        <p:spPr>
          <a:xfrm>
            <a:off x="692236"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17"/>
          <p:cNvSpPr/>
          <p:nvPr/>
        </p:nvSpPr>
        <p:spPr>
          <a:xfrm>
            <a:off x="57800" y="15300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cxnSp>
        <p:nvCxnSpPr>
          <p:cNvPr id="254" name="Google Shape;254;p17"/>
          <p:cNvCxnSpPr/>
          <p:nvPr/>
        </p:nvCxnSpPr>
        <p:spPr>
          <a:xfrm>
            <a:off x="716281"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255" name="Google Shape;255;p17" descr="Códigos en papeles"/>
          <p:cNvPicPr preferRelativeResize="0"/>
          <p:nvPr/>
        </p:nvPicPr>
        <p:blipFill rotWithShape="1">
          <a:blip r:embed="rId3">
            <a:alphaModFix/>
          </a:blip>
          <a:srcRect l="27388" r="25441" b="-1"/>
          <a:stretch/>
        </p:blipFill>
        <p:spPr>
          <a:xfrm>
            <a:off x="7345680" y="10"/>
            <a:ext cx="4846320" cy="6857990"/>
          </a:xfrm>
          <a:prstGeom prst="rect">
            <a:avLst/>
          </a:prstGeom>
          <a:noFill/>
          <a:ln>
            <a:noFill/>
          </a:ln>
        </p:spPr>
      </p:pic>
      <p:sp>
        <p:nvSpPr>
          <p:cNvPr id="256" name="Google Shape;256;p17"/>
          <p:cNvSpPr txBox="1">
            <a:spLocks noGrp="1"/>
          </p:cNvSpPr>
          <p:nvPr>
            <p:ph type="title"/>
          </p:nvPr>
        </p:nvSpPr>
        <p:spPr>
          <a:xfrm>
            <a:off x="628929" y="536583"/>
            <a:ext cx="585216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dirty="0">
                <a:latin typeface="Calibri"/>
                <a:ea typeface="Calibri"/>
                <a:cs typeface="Calibri"/>
                <a:sym typeface="Calibri"/>
              </a:rPr>
              <a:t>Sistema Fiscal</a:t>
            </a:r>
            <a:endParaRPr dirty="0"/>
          </a:p>
        </p:txBody>
      </p:sp>
      <p:sp>
        <p:nvSpPr>
          <p:cNvPr id="257" name="Google Shape;257;p17"/>
          <p:cNvSpPr txBox="1">
            <a:spLocks noGrp="1"/>
          </p:cNvSpPr>
          <p:nvPr>
            <p:ph type="body" idx="1"/>
          </p:nvPr>
        </p:nvSpPr>
        <p:spPr>
          <a:xfrm>
            <a:off x="640075" y="1749650"/>
            <a:ext cx="6304500" cy="3664800"/>
          </a:xfrm>
          <a:prstGeom prst="rect">
            <a:avLst/>
          </a:prstGeom>
          <a:noFill/>
          <a:ln>
            <a:noFill/>
          </a:ln>
        </p:spPr>
        <p:txBody>
          <a:bodyPr spcFirstLastPara="1" wrap="square" lIns="91425" tIns="45700" rIns="91425" bIns="45700" anchor="t" anchorCtr="0">
            <a:noAutofit/>
          </a:bodyPr>
          <a:lstStyle/>
          <a:p>
            <a:pPr marL="228600" lvl="0" indent="-228600" algn="just" rtl="0">
              <a:lnSpc>
                <a:spcPct val="110000"/>
              </a:lnSpc>
              <a:spcBef>
                <a:spcPts val="0"/>
              </a:spcBef>
              <a:spcAft>
                <a:spcPts val="0"/>
              </a:spcAft>
              <a:buClr>
                <a:schemeClr val="dk1"/>
              </a:buClr>
              <a:buSzPts val="1392"/>
              <a:buChar char="•"/>
            </a:pPr>
            <a:r>
              <a:rPr lang="es-ES" sz="1400" dirty="0">
                <a:latin typeface="Calibri"/>
                <a:ea typeface="Calibri"/>
                <a:cs typeface="Calibri"/>
                <a:sym typeface="Calibri"/>
              </a:rPr>
              <a:t>1.Base legal del sistema fiscal</a:t>
            </a:r>
            <a:endParaRPr sz="1400" dirty="0"/>
          </a:p>
          <a:p>
            <a:pPr marL="228600" lvl="0" indent="-228600" algn="just" rtl="0">
              <a:lnSpc>
                <a:spcPct val="110000"/>
              </a:lnSpc>
              <a:spcBef>
                <a:spcPts val="1000"/>
              </a:spcBef>
              <a:spcAft>
                <a:spcPts val="0"/>
              </a:spcAft>
              <a:buClr>
                <a:schemeClr val="dk1"/>
              </a:buClr>
              <a:buSzPts val="1392"/>
              <a:buChar char="•"/>
            </a:pPr>
            <a:r>
              <a:rPr lang="es-ES" sz="1400" dirty="0">
                <a:latin typeface="Calibri"/>
                <a:ea typeface="Calibri"/>
                <a:cs typeface="Calibri"/>
                <a:sym typeface="Calibri"/>
              </a:rPr>
              <a:t>2. Regímenes de Derecho común</a:t>
            </a:r>
            <a:endParaRPr sz="1400" dirty="0"/>
          </a:p>
          <a:p>
            <a:pPr marL="0" lvl="0" indent="0" algn="just" rtl="0">
              <a:lnSpc>
                <a:spcPct val="110000"/>
              </a:lnSpc>
              <a:spcBef>
                <a:spcPts val="1000"/>
              </a:spcBef>
              <a:spcAft>
                <a:spcPts val="0"/>
              </a:spcAft>
              <a:buClr>
                <a:schemeClr val="dk1"/>
              </a:buClr>
              <a:buSzPts val="1392"/>
              <a:buNone/>
            </a:pPr>
            <a:r>
              <a:rPr lang="es-ES" sz="1400" dirty="0">
                <a:latin typeface="Calibri"/>
                <a:ea typeface="Calibri"/>
                <a:cs typeface="Calibri"/>
                <a:sym typeface="Calibri"/>
              </a:rPr>
              <a:t>      2.1 Régimen de derecho común: Impuesto sobre las sociedades (IS)</a:t>
            </a:r>
            <a:endParaRPr sz="1400" dirty="0"/>
          </a:p>
          <a:p>
            <a:pPr marL="0" lvl="0" indent="0" algn="just" rtl="0">
              <a:lnSpc>
                <a:spcPct val="110000"/>
              </a:lnSpc>
              <a:spcBef>
                <a:spcPts val="1000"/>
              </a:spcBef>
              <a:spcAft>
                <a:spcPts val="0"/>
              </a:spcAft>
              <a:buClr>
                <a:schemeClr val="dk1"/>
              </a:buClr>
              <a:buSzPts val="1392"/>
              <a:buNone/>
            </a:pPr>
            <a:r>
              <a:rPr lang="es-ES" sz="1400" dirty="0">
                <a:latin typeface="Calibri"/>
                <a:ea typeface="Calibri"/>
                <a:cs typeface="Calibri"/>
                <a:sym typeface="Calibri"/>
              </a:rPr>
              <a:t>      2.2 Régimen de derecho común: Fiscalidad de los dividendos</a:t>
            </a:r>
            <a:endParaRPr sz="1400" dirty="0"/>
          </a:p>
          <a:p>
            <a:pPr marL="0" lvl="0" indent="0" algn="just" rtl="0">
              <a:lnSpc>
                <a:spcPct val="110000"/>
              </a:lnSpc>
              <a:spcBef>
                <a:spcPts val="1000"/>
              </a:spcBef>
              <a:spcAft>
                <a:spcPts val="0"/>
              </a:spcAft>
              <a:buClr>
                <a:schemeClr val="dk1"/>
              </a:buClr>
              <a:buSzPts val="1392"/>
              <a:buNone/>
            </a:pPr>
            <a:r>
              <a:rPr lang="es-ES" sz="1400" dirty="0">
                <a:latin typeface="Calibri"/>
                <a:ea typeface="Calibri"/>
                <a:cs typeface="Calibri"/>
                <a:sym typeface="Calibri"/>
              </a:rPr>
              <a:t>      2.3 Régimen de derecho común: Impuesto sobre el valor añadido (IVA)</a:t>
            </a:r>
            <a:endParaRPr sz="1400" dirty="0"/>
          </a:p>
          <a:p>
            <a:pPr marL="0" lvl="0" indent="0" algn="just" rtl="0">
              <a:lnSpc>
                <a:spcPct val="110000"/>
              </a:lnSpc>
              <a:spcBef>
                <a:spcPts val="1000"/>
              </a:spcBef>
              <a:spcAft>
                <a:spcPts val="0"/>
              </a:spcAft>
              <a:buClr>
                <a:schemeClr val="dk1"/>
              </a:buClr>
              <a:buSzPts val="1392"/>
              <a:buNone/>
            </a:pPr>
            <a:r>
              <a:rPr lang="es-ES" sz="1400" dirty="0">
                <a:latin typeface="Calibri"/>
                <a:ea typeface="Calibri"/>
                <a:cs typeface="Calibri"/>
                <a:sym typeface="Calibri"/>
              </a:rPr>
              <a:t>      2.4 Régimen de derecho común: La tasa profesional</a:t>
            </a:r>
            <a:endParaRPr sz="1400" dirty="0"/>
          </a:p>
          <a:p>
            <a:pPr marL="0" lvl="0" indent="0" algn="just" rtl="0">
              <a:lnSpc>
                <a:spcPct val="110000"/>
              </a:lnSpc>
              <a:spcBef>
                <a:spcPts val="1000"/>
              </a:spcBef>
              <a:spcAft>
                <a:spcPts val="0"/>
              </a:spcAft>
              <a:buClr>
                <a:schemeClr val="dk1"/>
              </a:buClr>
              <a:buSzPts val="1392"/>
              <a:buNone/>
            </a:pPr>
            <a:r>
              <a:rPr lang="es-ES" sz="1400" dirty="0">
                <a:latin typeface="Calibri"/>
                <a:ea typeface="Calibri"/>
                <a:cs typeface="Calibri"/>
                <a:sym typeface="Calibri"/>
              </a:rPr>
              <a:t>      2.5 Régimen de derecho común: La tasa por servicios comunales</a:t>
            </a:r>
            <a:endParaRPr sz="1400" dirty="0"/>
          </a:p>
          <a:p>
            <a:pPr marL="228600" lvl="0" indent="-228600" algn="just" rtl="0">
              <a:lnSpc>
                <a:spcPct val="110000"/>
              </a:lnSpc>
              <a:spcBef>
                <a:spcPts val="1000"/>
              </a:spcBef>
              <a:spcAft>
                <a:spcPts val="0"/>
              </a:spcAft>
              <a:buClr>
                <a:schemeClr val="dk1"/>
              </a:buClr>
              <a:buSzPts val="1392"/>
              <a:buChar char="•"/>
            </a:pPr>
            <a:r>
              <a:rPr lang="es-ES" sz="1400" dirty="0">
                <a:latin typeface="Calibri"/>
                <a:ea typeface="Calibri"/>
                <a:cs typeface="Calibri"/>
                <a:sym typeface="Calibri"/>
              </a:rPr>
              <a:t>3. Zonas con fiscalidad privilegiada : Zonas de aceleración industrial</a:t>
            </a:r>
            <a:endParaRPr sz="1400" dirty="0"/>
          </a:p>
          <a:p>
            <a:pPr marL="0" lvl="0" indent="0" algn="just" rtl="0">
              <a:lnSpc>
                <a:spcPct val="110000"/>
              </a:lnSpc>
              <a:spcBef>
                <a:spcPts val="1000"/>
              </a:spcBef>
              <a:spcAft>
                <a:spcPts val="0"/>
              </a:spcAft>
              <a:buClr>
                <a:schemeClr val="dk1"/>
              </a:buClr>
              <a:buSzPts val="1392"/>
              <a:buNone/>
            </a:pPr>
            <a:r>
              <a:rPr lang="es-ES" sz="1400" dirty="0">
                <a:latin typeface="Calibri"/>
                <a:ea typeface="Calibri"/>
                <a:cs typeface="Calibri"/>
                <a:sym typeface="Calibri"/>
              </a:rPr>
              <a:t>      3.1 Zonas con fiscalidad privilegiada : </a:t>
            </a:r>
            <a:r>
              <a:rPr lang="es-ES" sz="1400" dirty="0" err="1">
                <a:latin typeface="Calibri"/>
                <a:ea typeface="Calibri"/>
                <a:cs typeface="Calibri"/>
                <a:sym typeface="Calibri"/>
              </a:rPr>
              <a:t>Offshoring</a:t>
            </a:r>
            <a:endParaRPr sz="1400" dirty="0"/>
          </a:p>
        </p:txBody>
      </p:sp>
      <p:sp>
        <p:nvSpPr>
          <p:cNvPr id="2" name="Rectángulo 1">
            <a:extLst>
              <a:ext uri="{FF2B5EF4-FFF2-40B4-BE49-F238E27FC236}">
                <a16:creationId xmlns:a16="http://schemas.microsoft.com/office/drawing/2014/main" id="{50E7847C-32BC-9359-47AC-675E47F9A7D5}"/>
              </a:ext>
            </a:extLst>
          </p:cNvPr>
          <p:cNvSpPr/>
          <p:nvPr/>
        </p:nvSpPr>
        <p:spPr>
          <a:xfrm>
            <a:off x="692236"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80C30-CA00-F314-B835-662766C71432}"/>
              </a:ext>
            </a:extLst>
          </p:cNvPr>
          <p:cNvSpPr>
            <a:spLocks noGrp="1"/>
          </p:cNvSpPr>
          <p:nvPr>
            <p:ph type="title"/>
          </p:nvPr>
        </p:nvSpPr>
        <p:spPr>
          <a:xfrm>
            <a:off x="595671" y="521209"/>
            <a:ext cx="10890929" cy="1097280"/>
          </a:xfrm>
          <a:noFill/>
          <a:ln>
            <a:noFill/>
          </a:ln>
        </p:spPr>
        <p:txBody>
          <a:bodyPr spcFirstLastPara="1" wrap="square" lIns="91425" tIns="45700" rIns="91425" bIns="45700" anchor="t" anchorCtr="0">
            <a:normAutofit/>
          </a:bodyPr>
          <a:lstStyle/>
          <a:p>
            <a:pPr>
              <a:buSzPts val="3100"/>
              <a:buFont typeface="Calibri"/>
            </a:pPr>
            <a:r>
              <a:rPr lang="es-ES" sz="3100" dirty="0">
                <a:latin typeface="Calibri"/>
                <a:ea typeface="Calibri"/>
                <a:cs typeface="Calibri"/>
              </a:rPr>
              <a:t>Fiscalidad Empresas Exportadoras</a:t>
            </a:r>
          </a:p>
        </p:txBody>
      </p:sp>
      <p:sp>
        <p:nvSpPr>
          <p:cNvPr id="5" name="CuadroTexto 4">
            <a:extLst>
              <a:ext uri="{FF2B5EF4-FFF2-40B4-BE49-F238E27FC236}">
                <a16:creationId xmlns:a16="http://schemas.microsoft.com/office/drawing/2014/main" id="{99FEA64A-E28E-14C0-52D7-0E5A282DF8D2}"/>
              </a:ext>
            </a:extLst>
          </p:cNvPr>
          <p:cNvSpPr txBox="1"/>
          <p:nvPr/>
        </p:nvSpPr>
        <p:spPr>
          <a:xfrm>
            <a:off x="595671" y="1452081"/>
            <a:ext cx="7737998" cy="5262979"/>
          </a:xfrm>
          <a:prstGeom prst="rect">
            <a:avLst/>
          </a:prstGeom>
          <a:noFill/>
        </p:spPr>
        <p:txBody>
          <a:bodyPr wrap="square" rtlCol="0">
            <a:spAutoFit/>
          </a:bodyPr>
          <a:lstStyle/>
          <a:p>
            <a:r>
              <a:rPr lang="es-ES" sz="1600" u="sng" dirty="0">
                <a:latin typeface="Calibri"/>
                <a:ea typeface="Calibri"/>
                <a:cs typeface="Calibri"/>
              </a:rPr>
              <a:t>Antes de 2020:</a:t>
            </a:r>
          </a:p>
          <a:p>
            <a:endParaRPr lang="es-ES" sz="1600" dirty="0"/>
          </a:p>
          <a:p>
            <a:pPr marL="285750" lvl="1" indent="-285750">
              <a:buFont typeface="Arial" panose="020B0604020202020204" pitchFamily="34" charset="0"/>
              <a:buChar char="•"/>
            </a:pPr>
            <a:r>
              <a:rPr lang="es-ES" sz="1600" dirty="0">
                <a:latin typeface="Calibri"/>
                <a:ea typeface="Calibri"/>
                <a:cs typeface="Calibri"/>
              </a:rPr>
              <a:t>Exención total del Impuesto sobre Sociedades (IS) durante 5 años desde la primera exportación.</a:t>
            </a:r>
          </a:p>
          <a:p>
            <a:pPr marL="285750" lvl="1" indent="-285750">
              <a:buFont typeface="Arial" panose="020B0604020202020204" pitchFamily="34" charset="0"/>
              <a:buChar char="•"/>
            </a:pPr>
            <a:r>
              <a:rPr lang="es-ES" sz="1600" dirty="0">
                <a:latin typeface="Calibri"/>
                <a:ea typeface="Calibri"/>
                <a:cs typeface="Calibri"/>
              </a:rPr>
              <a:t>Aplicación de un tipo reducido del 17,5% tras ese periodo.​</a:t>
            </a:r>
          </a:p>
          <a:p>
            <a:pPr lvl="1"/>
            <a:endParaRPr lang="es-ES" sz="1600" dirty="0">
              <a:latin typeface="Calibri"/>
              <a:ea typeface="Calibri"/>
              <a:cs typeface="Calibri"/>
            </a:endParaRPr>
          </a:p>
          <a:p>
            <a:pPr lvl="1"/>
            <a:endParaRPr lang="es-ES" sz="1600" dirty="0">
              <a:latin typeface="Calibri"/>
              <a:ea typeface="Calibri"/>
              <a:cs typeface="Calibri"/>
            </a:endParaRPr>
          </a:p>
          <a:p>
            <a:pPr lvl="1"/>
            <a:r>
              <a:rPr lang="es-ES" sz="1600" u="sng" dirty="0">
                <a:latin typeface="Calibri"/>
                <a:ea typeface="Calibri"/>
                <a:cs typeface="Calibri"/>
              </a:rPr>
              <a:t>Desde la Ley de Finanzas 2020;</a:t>
            </a:r>
          </a:p>
          <a:p>
            <a:pPr lvl="1"/>
            <a:endParaRPr lang="es-ES" sz="1600" dirty="0">
              <a:latin typeface="Calibri"/>
              <a:ea typeface="Calibri"/>
              <a:cs typeface="Calibri"/>
            </a:endParaRPr>
          </a:p>
          <a:p>
            <a:pPr marL="285750" lvl="1" indent="-285750">
              <a:buFont typeface="Arial" panose="020B0604020202020204" pitchFamily="34" charset="0"/>
              <a:buChar char="•"/>
            </a:pPr>
            <a:r>
              <a:rPr lang="es-ES" sz="1600" dirty="0">
                <a:latin typeface="Calibri"/>
                <a:ea typeface="Calibri"/>
                <a:cs typeface="Calibri"/>
              </a:rPr>
              <a:t>Eliminación de la exención quinquenal para nuevas empresas exportadoras</a:t>
            </a:r>
          </a:p>
          <a:p>
            <a:pPr marL="285750" lvl="1" indent="-285750">
              <a:buFont typeface="Arial" panose="020B0604020202020204" pitchFamily="34" charset="0"/>
              <a:buChar char="•"/>
            </a:pPr>
            <a:r>
              <a:rPr lang="es-ES" sz="1600" dirty="0">
                <a:latin typeface="Calibri"/>
                <a:ea typeface="Calibri"/>
                <a:cs typeface="Calibri"/>
              </a:rPr>
              <a:t>Incremento del tipo reducido del IS al 20%.</a:t>
            </a:r>
          </a:p>
          <a:p>
            <a:pPr marL="285750" lvl="1" indent="-285750">
              <a:buFont typeface="Arial" panose="020B0604020202020204" pitchFamily="34" charset="0"/>
              <a:buChar char="•"/>
            </a:pPr>
            <a:r>
              <a:rPr lang="es-ES" sz="1600" dirty="0">
                <a:latin typeface="Calibri"/>
                <a:ea typeface="Calibri"/>
                <a:cs typeface="Calibri"/>
              </a:rPr>
              <a:t>Este nuevo régimen se aplica a las empresas que inicien su actividad exportadora a partir del 1 de enero de 2020.</a:t>
            </a:r>
          </a:p>
          <a:p>
            <a:pPr lvl="1"/>
            <a:endParaRPr lang="es-ES" sz="1600" dirty="0">
              <a:latin typeface="Calibri"/>
              <a:ea typeface="Calibri"/>
              <a:cs typeface="Calibri"/>
            </a:endParaRPr>
          </a:p>
          <a:p>
            <a:pPr lvl="1"/>
            <a:endParaRPr lang="es-ES" sz="1600" dirty="0">
              <a:latin typeface="Calibri"/>
              <a:ea typeface="Calibri"/>
              <a:cs typeface="Calibri"/>
            </a:endParaRPr>
          </a:p>
          <a:p>
            <a:pPr lvl="1"/>
            <a:r>
              <a:rPr lang="es-ES" sz="1600" u="sng" dirty="0">
                <a:latin typeface="Calibri"/>
                <a:ea typeface="Calibri"/>
                <a:cs typeface="Calibri"/>
              </a:rPr>
              <a:t>Medida Transitoria:</a:t>
            </a:r>
          </a:p>
          <a:p>
            <a:pPr lvl="1"/>
            <a:endParaRPr lang="es-ES" sz="1600" dirty="0">
              <a:latin typeface="Calibri"/>
              <a:ea typeface="Calibri"/>
              <a:cs typeface="Calibri"/>
            </a:endParaRPr>
          </a:p>
          <a:p>
            <a:pPr marL="285750" lvl="1" indent="-285750">
              <a:buFont typeface="Arial" panose="020B0604020202020204" pitchFamily="34" charset="0"/>
              <a:buChar char="•"/>
            </a:pPr>
            <a:r>
              <a:rPr lang="es-ES" sz="1600" dirty="0">
                <a:latin typeface="Calibri"/>
                <a:ea typeface="Calibri"/>
                <a:cs typeface="Calibri"/>
              </a:rPr>
              <a:t>Las empresas que comenzaron a exportar antes del 1 de enero de 2020 mantienen la exención de 5 años.</a:t>
            </a:r>
          </a:p>
          <a:p>
            <a:pPr marL="285750" lvl="1" indent="-285750">
              <a:buFont typeface="Arial" panose="020B0604020202020204" pitchFamily="34" charset="0"/>
              <a:buChar char="•"/>
            </a:pPr>
            <a:r>
              <a:rPr lang="es-ES" sz="1600" dirty="0">
                <a:latin typeface="Calibri"/>
                <a:ea typeface="Calibri"/>
                <a:cs typeface="Calibri"/>
              </a:rPr>
              <a:t>Tras este periodo, se les aplica el tipo del 20% sobre su facturación a la exportación.</a:t>
            </a:r>
          </a:p>
          <a:p>
            <a:pPr marL="285750" indent="-285750">
              <a:buFont typeface="Arial" panose="020B0604020202020204" pitchFamily="34" charset="0"/>
              <a:buChar char="•"/>
            </a:pPr>
            <a:endParaRPr lang="es-ES" sz="1600" dirty="0"/>
          </a:p>
        </p:txBody>
      </p:sp>
      <p:pic>
        <p:nvPicPr>
          <p:cNvPr id="9" name="Imagen 8" descr="Diagrama&#10;&#10;El contenido generado por IA puede ser incorrecto.">
            <a:extLst>
              <a:ext uri="{FF2B5EF4-FFF2-40B4-BE49-F238E27FC236}">
                <a16:creationId xmlns:a16="http://schemas.microsoft.com/office/drawing/2014/main" id="{61ED0EEC-CB3A-0FE4-DF49-ECCB992080B9}"/>
              </a:ext>
            </a:extLst>
          </p:cNvPr>
          <p:cNvPicPr>
            <a:picLocks noChangeAspect="1"/>
          </p:cNvPicPr>
          <p:nvPr/>
        </p:nvPicPr>
        <p:blipFill>
          <a:blip r:embed="rId2"/>
          <a:stretch>
            <a:fillRect/>
          </a:stretch>
        </p:blipFill>
        <p:spPr>
          <a:xfrm>
            <a:off x="8139659" y="0"/>
            <a:ext cx="4052341" cy="4052341"/>
          </a:xfrm>
          <a:prstGeom prst="rect">
            <a:avLst/>
          </a:prstGeom>
        </p:spPr>
      </p:pic>
      <p:sp>
        <p:nvSpPr>
          <p:cNvPr id="10" name="Rectángulo 9">
            <a:extLst>
              <a:ext uri="{FF2B5EF4-FFF2-40B4-BE49-F238E27FC236}">
                <a16:creationId xmlns:a16="http://schemas.microsoft.com/office/drawing/2014/main" id="{534EA536-0887-FCD9-107B-8A567225CE32}"/>
              </a:ext>
            </a:extLst>
          </p:cNvPr>
          <p:cNvSpPr/>
          <p:nvPr/>
        </p:nvSpPr>
        <p:spPr>
          <a:xfrm>
            <a:off x="673948"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271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6163549-2B94-8B31-D82E-951644842B0D}"/>
              </a:ext>
            </a:extLst>
          </p:cNvPr>
          <p:cNvSpPr/>
          <p:nvPr/>
        </p:nvSpPr>
        <p:spPr>
          <a:xfrm>
            <a:off x="701380"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descr="Una planta en la mano&#10;&#10;El contenido generado por IA puede ser incorrecto.">
            <a:extLst>
              <a:ext uri="{FF2B5EF4-FFF2-40B4-BE49-F238E27FC236}">
                <a16:creationId xmlns:a16="http://schemas.microsoft.com/office/drawing/2014/main" id="{CC018B0A-1F67-327F-A387-B53CDC115ACD}"/>
              </a:ext>
            </a:extLst>
          </p:cNvPr>
          <p:cNvPicPr>
            <a:picLocks noChangeAspect="1"/>
          </p:cNvPicPr>
          <p:nvPr/>
        </p:nvPicPr>
        <p:blipFill>
          <a:blip r:embed="rId2"/>
          <a:stretch>
            <a:fillRect/>
          </a:stretch>
        </p:blipFill>
        <p:spPr>
          <a:xfrm>
            <a:off x="6096000" y="1504730"/>
            <a:ext cx="5965276" cy="4106309"/>
          </a:xfrm>
          <a:prstGeom prst="rect">
            <a:avLst/>
          </a:prstGeom>
        </p:spPr>
      </p:pic>
      <p:graphicFrame>
        <p:nvGraphicFramePr>
          <p:cNvPr id="3" name="Tabla 2">
            <a:extLst>
              <a:ext uri="{FF2B5EF4-FFF2-40B4-BE49-F238E27FC236}">
                <a16:creationId xmlns:a16="http://schemas.microsoft.com/office/drawing/2014/main" id="{EFE54E18-AB17-8CAA-4AAB-6F27AA7C2313}"/>
              </a:ext>
            </a:extLst>
          </p:cNvPr>
          <p:cNvGraphicFramePr>
            <a:graphicFrameLocks noGrp="1"/>
          </p:cNvGraphicFramePr>
          <p:nvPr>
            <p:extLst>
              <p:ext uri="{D42A27DB-BD31-4B8C-83A1-F6EECF244321}">
                <p14:modId xmlns:p14="http://schemas.microsoft.com/office/powerpoint/2010/main" val="3597978306"/>
              </p:ext>
            </p:extLst>
          </p:nvPr>
        </p:nvGraphicFramePr>
        <p:xfrm>
          <a:off x="701380" y="2378909"/>
          <a:ext cx="5223932" cy="2357949"/>
        </p:xfrm>
        <a:graphic>
          <a:graphicData uri="http://schemas.openxmlformats.org/drawingml/2006/table">
            <a:tbl>
              <a:tblPr firstRow="1" bandRow="1">
                <a:tableStyleId>{55F5CDE2-44A4-44EC-B536-DBA73B98ADCD}</a:tableStyleId>
              </a:tblPr>
              <a:tblGrid>
                <a:gridCol w="1538900">
                  <a:extLst>
                    <a:ext uri="{9D8B030D-6E8A-4147-A177-3AD203B41FA5}">
                      <a16:colId xmlns:a16="http://schemas.microsoft.com/office/drawing/2014/main" val="4079600896"/>
                    </a:ext>
                  </a:extLst>
                </a:gridCol>
                <a:gridCol w="1648890">
                  <a:extLst>
                    <a:ext uri="{9D8B030D-6E8A-4147-A177-3AD203B41FA5}">
                      <a16:colId xmlns:a16="http://schemas.microsoft.com/office/drawing/2014/main" val="2536341531"/>
                    </a:ext>
                  </a:extLst>
                </a:gridCol>
                <a:gridCol w="2036142">
                  <a:extLst>
                    <a:ext uri="{9D8B030D-6E8A-4147-A177-3AD203B41FA5}">
                      <a16:colId xmlns:a16="http://schemas.microsoft.com/office/drawing/2014/main" val="655029717"/>
                    </a:ext>
                  </a:extLst>
                </a:gridCol>
              </a:tblGrid>
              <a:tr h="680831">
                <a:tc>
                  <a:txBody>
                    <a:bodyPr/>
                    <a:lstStyle/>
                    <a:p>
                      <a:pPr algn="ctr"/>
                      <a:r>
                        <a:rPr lang="es-ES" dirty="0"/>
                        <a:t>Impuestos</a:t>
                      </a:r>
                    </a:p>
                  </a:txBody>
                  <a:tcPr anchor="ctr">
                    <a:solidFill>
                      <a:srgbClr val="C00000"/>
                    </a:solidFill>
                  </a:tcPr>
                </a:tc>
                <a:tc>
                  <a:txBody>
                    <a:bodyPr/>
                    <a:lstStyle/>
                    <a:p>
                      <a:pPr algn="ctr"/>
                      <a:r>
                        <a:rPr lang="es-ES" dirty="0"/>
                        <a:t>Obligaciones</a:t>
                      </a:r>
                    </a:p>
                  </a:txBody>
                  <a:tcPr anchor="ctr">
                    <a:solidFill>
                      <a:srgbClr val="C00000"/>
                    </a:solidFill>
                  </a:tcPr>
                </a:tc>
                <a:tc>
                  <a:txBody>
                    <a:bodyPr/>
                    <a:lstStyle/>
                    <a:p>
                      <a:pPr algn="ctr"/>
                      <a:r>
                        <a:rPr lang="es-ES" dirty="0"/>
                        <a:t>Beneficios Fiscales</a:t>
                      </a:r>
                    </a:p>
                  </a:txBody>
                  <a:tcPr anchor="ctr">
                    <a:solidFill>
                      <a:srgbClr val="C00000"/>
                    </a:solidFill>
                  </a:tcPr>
                </a:tc>
                <a:extLst>
                  <a:ext uri="{0D108BD9-81ED-4DB2-BD59-A6C34878D82A}">
                    <a16:rowId xmlns:a16="http://schemas.microsoft.com/office/drawing/2014/main" val="152732528"/>
                  </a:ext>
                </a:extLst>
              </a:tr>
              <a:tr h="1677118">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s-ES" dirty="0"/>
                        <a:t>IS/IR exento &lt;5M MAD</a:t>
                      </a:r>
                    </a:p>
                    <a:p>
                      <a:pPr marL="0" indent="0">
                        <a:buFont typeface="Arial" panose="020B0604020202020204" pitchFamily="34" charset="0"/>
                        <a:buNone/>
                      </a:pPr>
                      <a:endParaRPr lang="es-ES" dirty="0"/>
                    </a:p>
                    <a:p>
                      <a:pPr marL="285750" indent="-285750">
                        <a:buFont typeface="Arial" panose="020B0604020202020204" pitchFamily="34" charset="0"/>
                        <a:buChar char="•"/>
                      </a:pPr>
                      <a:r>
                        <a:rPr lang="es-ES" dirty="0"/>
                        <a:t>IS 17,5%/ IR 20% si &lt; 5M MAD</a:t>
                      </a:r>
                    </a:p>
                  </a:txBody>
                  <a:tcPr>
                    <a:solidFill>
                      <a:schemeClr val="bg1">
                        <a:lumMod val="95000"/>
                      </a:schemeClr>
                    </a:solidFill>
                  </a:tcPr>
                </a:tc>
                <a:tc>
                  <a:txBody>
                    <a:bodyPr/>
                    <a:lstStyle/>
                    <a:p>
                      <a:pPr algn="l"/>
                      <a:r>
                        <a:rPr lang="es-ES" dirty="0"/>
                        <a:t>Declaración anual obligatoria desde 2023.</a:t>
                      </a:r>
                    </a:p>
                  </a:txBody>
                  <a:tcPr anchor="ctr">
                    <a:solidFill>
                      <a:schemeClr val="bg1">
                        <a:lumMod val="95000"/>
                      </a:schemeClr>
                    </a:solidFill>
                  </a:tcPr>
                </a:tc>
                <a:tc>
                  <a:txBody>
                    <a:bodyPr/>
                    <a:lstStyle/>
                    <a:p>
                      <a:pPr marL="285750" indent="-285750">
                        <a:buFont typeface="Arial" panose="020B0604020202020204" pitchFamily="34" charset="0"/>
                        <a:buChar char="•"/>
                      </a:pPr>
                      <a:r>
                        <a:rPr lang="es-ES" dirty="0"/>
                        <a:t>Exención IVA maquinaria</a:t>
                      </a:r>
                    </a:p>
                    <a:p>
                      <a:endParaRPr lang="es-ES" dirty="0"/>
                    </a:p>
                    <a:p>
                      <a:pPr marL="285750" indent="-285750">
                        <a:buFont typeface="Arial" panose="020B0604020202020204" pitchFamily="34" charset="0"/>
                        <a:buChar char="•"/>
                      </a:pPr>
                      <a:r>
                        <a:rPr lang="es-ES" dirty="0"/>
                        <a:t>Exención IR por aportación a sociedades (con condiciones)</a:t>
                      </a:r>
                    </a:p>
                  </a:txBody>
                  <a:tcPr>
                    <a:solidFill>
                      <a:schemeClr val="bg1">
                        <a:lumMod val="95000"/>
                      </a:schemeClr>
                    </a:solidFill>
                  </a:tcPr>
                </a:tc>
                <a:extLst>
                  <a:ext uri="{0D108BD9-81ED-4DB2-BD59-A6C34878D82A}">
                    <a16:rowId xmlns:a16="http://schemas.microsoft.com/office/drawing/2014/main" val="1176002715"/>
                  </a:ext>
                </a:extLst>
              </a:tr>
            </a:tbl>
          </a:graphicData>
        </a:graphic>
      </p:graphicFrame>
      <p:sp>
        <p:nvSpPr>
          <p:cNvPr id="2" name="Título 1">
            <a:extLst>
              <a:ext uri="{FF2B5EF4-FFF2-40B4-BE49-F238E27FC236}">
                <a16:creationId xmlns:a16="http://schemas.microsoft.com/office/drawing/2014/main" id="{4DA8100A-2387-A0FE-F26F-8BCACD415D51}"/>
              </a:ext>
            </a:extLst>
          </p:cNvPr>
          <p:cNvSpPr>
            <a:spLocks noGrp="1"/>
          </p:cNvSpPr>
          <p:nvPr>
            <p:ph type="title"/>
          </p:nvPr>
        </p:nvSpPr>
        <p:spPr>
          <a:xfrm>
            <a:off x="640080" y="512957"/>
            <a:ext cx="12027706" cy="1097280"/>
          </a:xfrm>
          <a:noFill/>
          <a:ln>
            <a:noFill/>
          </a:ln>
        </p:spPr>
        <p:txBody>
          <a:bodyPr spcFirstLastPara="1" wrap="square" lIns="91425" tIns="45700" rIns="91425" bIns="45700" anchor="t" anchorCtr="0">
            <a:normAutofit/>
          </a:bodyPr>
          <a:lstStyle/>
          <a:p>
            <a:pPr>
              <a:buSzPts val="3100"/>
              <a:buFont typeface="Calibri"/>
            </a:pPr>
            <a:r>
              <a:rPr lang="es-ES" sz="3100" dirty="0">
                <a:latin typeface="Calibri"/>
                <a:ea typeface="Calibri"/>
                <a:cs typeface="Calibri"/>
              </a:rPr>
              <a:t>Fiscalidad de las Explotaciones Agrícolas en Marruecos</a:t>
            </a:r>
          </a:p>
        </p:txBody>
      </p:sp>
    </p:spTree>
    <p:extLst>
      <p:ext uri="{BB962C8B-B14F-4D97-AF65-F5344CB8AC3E}">
        <p14:creationId xmlns:p14="http://schemas.microsoft.com/office/powerpoint/2010/main" val="204107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title"/>
          </p:nvPr>
        </p:nvSpPr>
        <p:spPr>
          <a:xfrm>
            <a:off x="640079" y="502469"/>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a:latin typeface="Calibri"/>
                <a:ea typeface="Calibri"/>
                <a:cs typeface="Calibri"/>
                <a:sym typeface="Calibri"/>
              </a:rPr>
              <a:t>Acompañamiento del Estado</a:t>
            </a:r>
            <a:endParaRPr/>
          </a:p>
        </p:txBody>
      </p:sp>
      <p:sp>
        <p:nvSpPr>
          <p:cNvPr id="263" name="Google Shape;263;p24"/>
          <p:cNvSpPr txBox="1">
            <a:spLocks noGrp="1"/>
          </p:cNvSpPr>
          <p:nvPr>
            <p:ph type="body" idx="1"/>
          </p:nvPr>
        </p:nvSpPr>
        <p:spPr>
          <a:xfrm>
            <a:off x="540492" y="1855576"/>
            <a:ext cx="4746732" cy="3566160"/>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20000"/>
              </a:lnSpc>
              <a:spcBef>
                <a:spcPts val="0"/>
              </a:spcBef>
              <a:spcAft>
                <a:spcPts val="0"/>
              </a:spcAft>
              <a:buClr>
                <a:schemeClr val="dk1"/>
              </a:buClr>
              <a:buSzPts val="1392"/>
              <a:buChar char="•"/>
            </a:pPr>
            <a:r>
              <a:rPr lang="es-ES" sz="1600" dirty="0">
                <a:latin typeface="Calibri"/>
                <a:ea typeface="Calibri"/>
                <a:cs typeface="Calibri"/>
                <a:sym typeface="Calibri"/>
              </a:rPr>
              <a:t>La nueva carta de inversión establece un sistema de apoyo completo a través de cuatro mecanismos basados en criterios que favorecen el desarrollo sostenible, la inclusión, el equilibrio regional, la creación de empleos estables y el apoyo a los sectores prioritarios.</a:t>
            </a:r>
            <a:endParaRPr dirty="0"/>
          </a:p>
          <a:p>
            <a:pPr marL="228600" lvl="0" indent="-228600" algn="just" rtl="0">
              <a:lnSpc>
                <a:spcPct val="120000"/>
              </a:lnSpc>
              <a:spcBef>
                <a:spcPts val="1000"/>
              </a:spcBef>
              <a:spcAft>
                <a:spcPts val="0"/>
              </a:spcAft>
              <a:buClr>
                <a:schemeClr val="dk1"/>
              </a:buClr>
              <a:buSzPts val="1392"/>
              <a:buChar char="•"/>
            </a:pPr>
            <a:r>
              <a:rPr lang="es-ES" sz="1600" dirty="0">
                <a:latin typeface="Calibri"/>
                <a:ea typeface="Calibri"/>
                <a:cs typeface="Calibri"/>
                <a:sym typeface="Calibri"/>
              </a:rPr>
              <a:t>El mecanismo principal tiene como objetivo apoyar los proyectos de inversión que cumplan con criterios definidos, reducir las disparidades entre las provincias y prefecturas del Reino en términos de atracción de inversiones y fomentar la inversión en los sectores de actividad prioritarios.</a:t>
            </a:r>
            <a:endParaRPr dirty="0"/>
          </a:p>
          <a:p>
            <a:pPr marL="228600" lvl="0" indent="-140208" algn="l" rtl="0">
              <a:lnSpc>
                <a:spcPct val="120000"/>
              </a:lnSpc>
              <a:spcBef>
                <a:spcPts val="1000"/>
              </a:spcBef>
              <a:spcAft>
                <a:spcPts val="0"/>
              </a:spcAft>
              <a:buClr>
                <a:schemeClr val="dk1"/>
              </a:buClr>
              <a:buSzPts val="1392"/>
              <a:buNone/>
            </a:pPr>
            <a:endParaRPr sz="1600" dirty="0">
              <a:latin typeface="Calibri"/>
              <a:ea typeface="Calibri"/>
              <a:cs typeface="Calibri"/>
              <a:sym typeface="Calibri"/>
            </a:endParaRPr>
          </a:p>
        </p:txBody>
      </p:sp>
      <p:pic>
        <p:nvPicPr>
          <p:cNvPr id="264" name="Google Shape;264;p24"/>
          <p:cNvPicPr preferRelativeResize="0"/>
          <p:nvPr/>
        </p:nvPicPr>
        <p:blipFill rotWithShape="1">
          <a:blip r:embed="rId3">
            <a:alphaModFix/>
          </a:blip>
          <a:srcRect/>
          <a:stretch/>
        </p:blipFill>
        <p:spPr>
          <a:xfrm>
            <a:off x="5803271" y="1490406"/>
            <a:ext cx="6388729" cy="4148613"/>
          </a:xfrm>
          <a:prstGeom prst="rect">
            <a:avLst/>
          </a:prstGeom>
          <a:noFill/>
          <a:ln>
            <a:noFill/>
          </a:ln>
        </p:spPr>
      </p:pic>
      <p:sp>
        <p:nvSpPr>
          <p:cNvPr id="2" name="Rectángulo 1">
            <a:extLst>
              <a:ext uri="{FF2B5EF4-FFF2-40B4-BE49-F238E27FC236}">
                <a16:creationId xmlns:a16="http://schemas.microsoft.com/office/drawing/2014/main" id="{F8443622-F669-A44E-22C4-1F4AC2308261}"/>
              </a:ext>
            </a:extLst>
          </p:cNvPr>
          <p:cNvSpPr/>
          <p:nvPr/>
        </p:nvSpPr>
        <p:spPr>
          <a:xfrm>
            <a:off x="692236"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15727" y="505246"/>
            <a:ext cx="1854678"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Calibri"/>
              <a:buNone/>
            </a:pPr>
            <a:r>
              <a:rPr lang="es-ES" sz="3200" dirty="0">
                <a:latin typeface="Calibri"/>
                <a:ea typeface="Calibri"/>
                <a:cs typeface="Calibri"/>
                <a:sym typeface="Calibri"/>
              </a:rPr>
              <a:t>Índice</a:t>
            </a:r>
            <a:endParaRPr dirty="0"/>
          </a:p>
        </p:txBody>
      </p:sp>
      <p:sp>
        <p:nvSpPr>
          <p:cNvPr id="106" name="Google Shape;106;p2"/>
          <p:cNvSpPr txBox="1">
            <a:spLocks noGrp="1"/>
          </p:cNvSpPr>
          <p:nvPr>
            <p:ph type="body" idx="1"/>
          </p:nvPr>
        </p:nvSpPr>
        <p:spPr>
          <a:xfrm>
            <a:off x="660992" y="2039983"/>
            <a:ext cx="10890928" cy="356616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Clr>
                <a:schemeClr val="dk1"/>
              </a:buClr>
              <a:buSzPts val="1740"/>
              <a:buFont typeface="Play"/>
              <a:buAutoNum type="arabicPeriod"/>
            </a:pPr>
            <a:r>
              <a:rPr lang="es-ES" dirty="0">
                <a:latin typeface="Calibri" panose="020F0502020204030204" pitchFamily="34" charset="0"/>
                <a:ea typeface="Calibri" panose="020F0502020204030204" pitchFamily="34" charset="0"/>
                <a:cs typeface="Calibri" panose="020F0502020204030204" pitchFamily="34" charset="0"/>
              </a:rPr>
              <a:t>¿Por qué invertir en Marruecos?</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457200" algn="l" rtl="0">
              <a:lnSpc>
                <a:spcPct val="120000"/>
              </a:lnSpc>
              <a:spcBef>
                <a:spcPts val="1000"/>
              </a:spcBef>
              <a:spcAft>
                <a:spcPts val="0"/>
              </a:spcAft>
              <a:buClr>
                <a:schemeClr val="dk1"/>
              </a:buClr>
              <a:buSzPts val="1740"/>
              <a:buFont typeface="Play"/>
              <a:buAutoNum type="arabicPeriod"/>
            </a:pPr>
            <a:r>
              <a:rPr lang="es-ES" dirty="0">
                <a:latin typeface="Calibri" panose="020F0502020204030204" pitchFamily="34" charset="0"/>
                <a:ea typeface="Calibri" panose="020F0502020204030204" pitchFamily="34" charset="0"/>
                <a:cs typeface="Calibri" panose="020F0502020204030204" pitchFamily="34" charset="0"/>
              </a:rPr>
              <a:t>Establecimiento en Marruecos</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457200" algn="l" rtl="0">
              <a:lnSpc>
                <a:spcPct val="120000"/>
              </a:lnSpc>
              <a:spcBef>
                <a:spcPts val="1000"/>
              </a:spcBef>
              <a:spcAft>
                <a:spcPts val="0"/>
              </a:spcAft>
              <a:buClr>
                <a:schemeClr val="dk1"/>
              </a:buClr>
              <a:buSzPts val="1740"/>
              <a:buFont typeface="Play"/>
              <a:buAutoNum type="arabicPeriod"/>
            </a:pPr>
            <a:r>
              <a:rPr lang="es-ES" dirty="0">
                <a:latin typeface="Calibri" panose="020F0502020204030204" pitchFamily="34" charset="0"/>
                <a:ea typeface="Calibri" panose="020F0502020204030204" pitchFamily="34" charset="0"/>
                <a:cs typeface="Calibri" panose="020F0502020204030204" pitchFamily="34" charset="0"/>
              </a:rPr>
              <a:t>Sistema fiscal</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457200" algn="l" rtl="0">
              <a:lnSpc>
                <a:spcPct val="120000"/>
              </a:lnSpc>
              <a:spcBef>
                <a:spcPts val="1000"/>
              </a:spcBef>
              <a:spcAft>
                <a:spcPts val="0"/>
              </a:spcAft>
              <a:buClr>
                <a:schemeClr val="dk1"/>
              </a:buClr>
              <a:buSzPts val="1740"/>
              <a:buFont typeface="Play"/>
              <a:buAutoNum type="arabicPeriod"/>
            </a:pPr>
            <a:r>
              <a:rPr lang="es-ES" dirty="0">
                <a:latin typeface="Calibri" panose="020F0502020204030204" pitchFamily="34" charset="0"/>
                <a:ea typeface="Calibri" panose="020F0502020204030204" pitchFamily="34" charset="0"/>
                <a:cs typeface="Calibri" panose="020F0502020204030204" pitchFamily="34" charset="0"/>
              </a:rPr>
              <a:t>Legislación laboral y de Seguridad Social</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457200" algn="l" rtl="0">
              <a:lnSpc>
                <a:spcPct val="120000"/>
              </a:lnSpc>
              <a:spcBef>
                <a:spcPts val="1000"/>
              </a:spcBef>
              <a:spcAft>
                <a:spcPts val="0"/>
              </a:spcAft>
              <a:buClr>
                <a:schemeClr val="dk1"/>
              </a:buClr>
              <a:buSzPts val="1740"/>
              <a:buFont typeface="Play"/>
              <a:buAutoNum type="arabicPeriod"/>
            </a:pPr>
            <a:r>
              <a:rPr lang="es-ES" dirty="0">
                <a:latin typeface="Calibri" panose="020F0502020204030204" pitchFamily="34" charset="0"/>
                <a:ea typeface="Calibri" panose="020F0502020204030204" pitchFamily="34" charset="0"/>
                <a:cs typeface="Calibri" panose="020F0502020204030204" pitchFamily="34" charset="0"/>
              </a:rPr>
              <a:t>Acompañamiento del Estado</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457200" algn="l" rtl="0">
              <a:lnSpc>
                <a:spcPct val="120000"/>
              </a:lnSpc>
              <a:spcBef>
                <a:spcPts val="1000"/>
              </a:spcBef>
              <a:spcAft>
                <a:spcPts val="0"/>
              </a:spcAft>
              <a:buClr>
                <a:schemeClr val="dk1"/>
              </a:buClr>
              <a:buSzPts val="1740"/>
              <a:buFont typeface="Play"/>
              <a:buAutoNum type="arabicPeriod"/>
            </a:pPr>
            <a:r>
              <a:rPr lang="es-ES" dirty="0">
                <a:latin typeface="Calibri" panose="020F0502020204030204" pitchFamily="34" charset="0"/>
                <a:ea typeface="Calibri" panose="020F0502020204030204" pitchFamily="34" charset="0"/>
                <a:cs typeface="Calibri" panose="020F0502020204030204" pitchFamily="34" charset="0"/>
              </a:rPr>
              <a:t>Contacto</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107" name="Google Shape;107;p2"/>
          <p:cNvPicPr preferRelativeResize="0"/>
          <p:nvPr/>
        </p:nvPicPr>
        <p:blipFill rotWithShape="1">
          <a:blip r:embed="rId3">
            <a:alphaModFix/>
          </a:blip>
          <a:srcRect/>
          <a:stretch/>
        </p:blipFill>
        <p:spPr>
          <a:xfrm>
            <a:off x="7024430" y="3306882"/>
            <a:ext cx="3417790" cy="3656610"/>
          </a:xfrm>
          <a:prstGeom prst="rect">
            <a:avLst/>
          </a:prstGeom>
          <a:noFill/>
          <a:ln>
            <a:noFill/>
          </a:ln>
        </p:spPr>
      </p:pic>
      <p:pic>
        <p:nvPicPr>
          <p:cNvPr id="108" name="Google Shape;108;p2" descr="Mapa&#10;&#10;Descripción generada automáticamente"/>
          <p:cNvPicPr preferRelativeResize="0"/>
          <p:nvPr/>
        </p:nvPicPr>
        <p:blipFill rotWithShape="1">
          <a:blip r:embed="rId4">
            <a:alphaModFix/>
          </a:blip>
          <a:srcRect/>
          <a:stretch/>
        </p:blipFill>
        <p:spPr>
          <a:xfrm>
            <a:off x="4730674" y="67789"/>
            <a:ext cx="7461327" cy="3566160"/>
          </a:xfrm>
          <a:prstGeom prst="rect">
            <a:avLst/>
          </a:prstGeom>
          <a:noFill/>
          <a:ln>
            <a:noFill/>
          </a:ln>
        </p:spPr>
      </p:pic>
      <p:sp>
        <p:nvSpPr>
          <p:cNvPr id="2" name="Rectángulo 1">
            <a:extLst>
              <a:ext uri="{FF2B5EF4-FFF2-40B4-BE49-F238E27FC236}">
                <a16:creationId xmlns:a16="http://schemas.microsoft.com/office/drawing/2014/main" id="{39C333F7-8082-0775-0871-56834BF3F9F1}"/>
              </a:ext>
            </a:extLst>
          </p:cNvPr>
          <p:cNvSpPr/>
          <p:nvPr/>
        </p:nvSpPr>
        <p:spPr>
          <a:xfrm>
            <a:off x="728812"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640079" y="601150"/>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Calibri"/>
              <a:buNone/>
            </a:pPr>
            <a:r>
              <a:rPr lang="es-ES" sz="3100">
                <a:latin typeface="Calibri"/>
                <a:ea typeface="Calibri"/>
                <a:cs typeface="Calibri"/>
                <a:sym typeface="Calibri"/>
              </a:rPr>
              <a:t>5 Primas Comunes</a:t>
            </a:r>
            <a:endParaRPr/>
          </a:p>
        </p:txBody>
      </p:sp>
      <p:sp>
        <p:nvSpPr>
          <p:cNvPr id="270" name="Google Shape;270;p25"/>
          <p:cNvSpPr txBox="1"/>
          <p:nvPr/>
        </p:nvSpPr>
        <p:spPr>
          <a:xfrm>
            <a:off x="5065776" y="969264"/>
            <a:ext cx="7065839" cy="51296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Las primas comunes vinculadas al empleo están diseñadas para incentivar la creación de empleo estable, la equidad de género, la adaptación a profesiones del futuro y la sostenibilidad. Estas primas se calculan en función de distintos factores, como la relación entre el número de empleos generados y la inversión en capital (CAPEX), la proporción de género en el empleo y otros criterios de impacto social y económico.</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100" b="1" i="0" u="none" strike="noStrike" cap="none" dirty="0">
                <a:solidFill>
                  <a:schemeClr val="dk1"/>
                </a:solidFill>
                <a:latin typeface="Calibri"/>
                <a:ea typeface="Calibri"/>
                <a:cs typeface="Calibri"/>
                <a:sym typeface="Calibri"/>
              </a:rPr>
              <a:t>Ratio de empleos estables</a:t>
            </a:r>
            <a:r>
              <a:rPr lang="es-ES" sz="1100" b="0" i="0" u="none" strike="noStrike" cap="none" dirty="0">
                <a:solidFill>
                  <a:schemeClr val="dk1"/>
                </a:solidFill>
                <a:latin typeface="Calibri"/>
                <a:ea typeface="Calibri"/>
                <a:cs typeface="Calibri"/>
                <a:sym typeface="Calibri"/>
              </a:rPr>
              <a:t>: Este indicador mide la eficiencia de una inversión en la creación de empleo estable. Se calcula dividiendo el </a:t>
            </a:r>
            <a:r>
              <a:rPr lang="es-ES" sz="1100" b="0" i="0" u="sng" strike="noStrike" cap="none" dirty="0">
                <a:solidFill>
                  <a:schemeClr val="dk1"/>
                </a:solidFill>
                <a:latin typeface="Calibri"/>
                <a:ea typeface="Calibri"/>
                <a:cs typeface="Calibri"/>
                <a:sym typeface="Calibri"/>
              </a:rPr>
              <a:t>número de empleos fijos</a:t>
            </a:r>
            <a:r>
              <a:rPr lang="es-ES" sz="1100" b="0" i="0" u="none" strike="noStrike" cap="none" dirty="0">
                <a:solidFill>
                  <a:schemeClr val="dk1"/>
                </a:solidFill>
                <a:latin typeface="Calibri"/>
                <a:ea typeface="Calibri"/>
                <a:cs typeface="Calibri"/>
                <a:sym typeface="Calibri"/>
              </a:rPr>
              <a:t> generados por el </a:t>
            </a:r>
            <a:r>
              <a:rPr lang="es-ES" sz="1100" b="0" i="0" u="sng" strike="noStrike" cap="none" dirty="0">
                <a:solidFill>
                  <a:schemeClr val="dk1"/>
                </a:solidFill>
                <a:latin typeface="Calibri"/>
                <a:ea typeface="Calibri"/>
                <a:cs typeface="Calibri"/>
                <a:sym typeface="Calibri"/>
              </a:rPr>
              <a:t>total de la inversión en millones de dírhams. </a:t>
            </a:r>
            <a:r>
              <a:rPr lang="es-ES" sz="1100" b="0" i="0" u="none" strike="noStrike" cap="none" dirty="0">
                <a:solidFill>
                  <a:schemeClr val="dk1"/>
                </a:solidFill>
                <a:latin typeface="Calibri"/>
                <a:ea typeface="Calibri"/>
                <a:cs typeface="Calibri"/>
                <a:sym typeface="Calibri"/>
              </a:rPr>
              <a:t>Un valor alto de este ratio indica que la inversión ha sido eficaz en la generación de puestos de trabajo sostenibles, mientras que un valor bajo sugiere que la inversión no ha tenido un gran impacto en la estabilidad laboral.</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El porcentaje de la prima varía según el número de empleos estables (ET) en relación con la inversión en capital:</a:t>
            </a:r>
            <a:endParaRPr dirty="0"/>
          </a:p>
          <a:p>
            <a:pPr marL="0" marR="0" lvl="0" indent="-69850" algn="just" rtl="0">
              <a:spcBef>
                <a:spcPts val="0"/>
              </a:spcBef>
              <a:spcAft>
                <a:spcPts val="0"/>
              </a:spcAft>
              <a:buClr>
                <a:schemeClr val="dk1"/>
              </a:buClr>
              <a:buSzPts val="1100"/>
              <a:buFont typeface="Arial"/>
              <a:buChar char="•"/>
            </a:pPr>
            <a:r>
              <a:rPr lang="es-ES" sz="1100" b="1" dirty="0">
                <a:solidFill>
                  <a:schemeClr val="dk1"/>
                </a:solidFill>
                <a:latin typeface="Calibri"/>
                <a:ea typeface="Calibri"/>
                <a:cs typeface="Calibri"/>
                <a:sym typeface="Calibri"/>
              </a:rPr>
              <a:t>1 ET ≤ 1.5 → 5%</a:t>
            </a:r>
            <a:endParaRPr sz="1100" dirty="0">
              <a:solidFill>
                <a:schemeClr val="dk1"/>
              </a:solidFill>
              <a:latin typeface="Calibri"/>
              <a:ea typeface="Calibri"/>
              <a:cs typeface="Calibri"/>
              <a:sym typeface="Calibri"/>
            </a:endParaRPr>
          </a:p>
          <a:p>
            <a:pPr marL="0" marR="0" lvl="0" indent="-69850" algn="just" rtl="0">
              <a:spcBef>
                <a:spcPts val="0"/>
              </a:spcBef>
              <a:spcAft>
                <a:spcPts val="0"/>
              </a:spcAft>
              <a:buClr>
                <a:schemeClr val="dk1"/>
              </a:buClr>
              <a:buSzPts val="1100"/>
              <a:buFont typeface="Arial"/>
              <a:buChar char="•"/>
            </a:pPr>
            <a:r>
              <a:rPr lang="es-ES" sz="1100" b="1" dirty="0">
                <a:solidFill>
                  <a:schemeClr val="dk1"/>
                </a:solidFill>
                <a:latin typeface="Calibri"/>
                <a:ea typeface="Calibri"/>
                <a:cs typeface="Calibri"/>
                <a:sym typeface="Calibri"/>
              </a:rPr>
              <a:t>1.5 ET ≤ 3 → 7%</a:t>
            </a:r>
            <a:endParaRPr sz="1100" dirty="0">
              <a:solidFill>
                <a:schemeClr val="dk1"/>
              </a:solidFill>
              <a:latin typeface="Calibri"/>
              <a:ea typeface="Calibri"/>
              <a:cs typeface="Calibri"/>
              <a:sym typeface="Calibri"/>
            </a:endParaRPr>
          </a:p>
          <a:p>
            <a:pPr marL="0" marR="0" lvl="0" indent="-69850" algn="just" rtl="0">
              <a:spcBef>
                <a:spcPts val="0"/>
              </a:spcBef>
              <a:spcAft>
                <a:spcPts val="0"/>
              </a:spcAft>
              <a:buClr>
                <a:schemeClr val="dk1"/>
              </a:buClr>
              <a:buSzPts val="1100"/>
              <a:buFont typeface="Arial"/>
              <a:buChar char="•"/>
            </a:pPr>
            <a:r>
              <a:rPr lang="es-ES" sz="1100" b="1" dirty="0">
                <a:solidFill>
                  <a:schemeClr val="dk1"/>
                </a:solidFill>
                <a:latin typeface="Calibri"/>
                <a:ea typeface="Calibri"/>
                <a:cs typeface="Calibri"/>
                <a:sym typeface="Calibri"/>
              </a:rPr>
              <a:t>3 o más → 10%</a:t>
            </a:r>
            <a:endParaRPr dirty="0"/>
          </a:p>
          <a:p>
            <a:pPr marL="0" marR="0" lvl="0" indent="0" algn="just"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100" b="1" dirty="0">
                <a:solidFill>
                  <a:schemeClr val="dk1"/>
                </a:solidFill>
                <a:latin typeface="Calibri"/>
                <a:ea typeface="Calibri"/>
                <a:cs typeface="Calibri"/>
                <a:sym typeface="Calibri"/>
              </a:rPr>
              <a:t>Factores Adicionales con Incentivos del 3%</a:t>
            </a:r>
            <a:endParaRPr dirty="0"/>
          </a:p>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Además del ratio de empleos estables sobre la inversión, existen otros factores que generan una prima adicional del 3% si se cumplen ciertos criterios:</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100" b="1" dirty="0">
                <a:solidFill>
                  <a:schemeClr val="dk1"/>
                </a:solidFill>
                <a:latin typeface="Calibri"/>
                <a:ea typeface="Calibri"/>
                <a:cs typeface="Calibri"/>
                <a:sym typeface="Calibri"/>
              </a:rPr>
              <a:t>Ratio de Género en el Empleo superior al 30%</a:t>
            </a:r>
            <a:r>
              <a:rPr lang="es-ES" sz="1100" dirty="0">
                <a:solidFill>
                  <a:schemeClr val="dk1"/>
                </a:solidFill>
                <a:latin typeface="Calibri"/>
                <a:ea typeface="Calibri"/>
                <a:cs typeface="Calibri"/>
                <a:sym typeface="Calibri"/>
              </a:rPr>
              <a:t>: Este índice evalúa la equidad salarial entre hombres y mujeres en una organización. Se obtiene dividiendo la masa salarial destinada a las mujeres por la masa salarial total. Un valor elevado refleja una mayor equidad en la distribución salarial entre géneros, mientras que un valor bajo indica que las mujeres reciben una proporción menor del total de los salarios, lo que puede ser un reflejo de brechas salariales de género dentro de la empresa o sector analizado.</a:t>
            </a:r>
            <a:endParaRPr dirty="0"/>
          </a:p>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Se incentiva la equidad de género en la contratación.</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ES" sz="1100" b="1" dirty="0">
                <a:solidFill>
                  <a:schemeClr val="dk1"/>
                </a:solidFill>
                <a:latin typeface="Calibri"/>
                <a:ea typeface="Calibri"/>
                <a:cs typeface="Calibri"/>
                <a:sym typeface="Calibri"/>
              </a:rPr>
              <a:t>Profesión del Futuro &amp; Mejora de Gama</a:t>
            </a:r>
            <a:r>
              <a:rPr lang="es-ES" sz="1100" dirty="0">
                <a:solidFill>
                  <a:schemeClr val="dk1"/>
                </a:solidFill>
                <a:latin typeface="Calibri"/>
                <a:ea typeface="Calibri"/>
                <a:cs typeface="Calibri"/>
                <a:sym typeface="Calibri"/>
              </a:rPr>
              <a:t>: Promoción de empleos orientados a la innovación y especialización.</a:t>
            </a:r>
            <a:endParaRPr dirty="0"/>
          </a:p>
          <a:p>
            <a:pPr marL="0" marR="0" lvl="0" indent="0" algn="just" rtl="0">
              <a:spcBef>
                <a:spcPts val="0"/>
              </a:spcBef>
              <a:spcAft>
                <a:spcPts val="0"/>
              </a:spcAft>
              <a:buNone/>
            </a:pPr>
            <a:r>
              <a:rPr lang="es-ES" sz="1100" b="1" dirty="0">
                <a:solidFill>
                  <a:schemeClr val="dk1"/>
                </a:solidFill>
                <a:latin typeface="Calibri"/>
                <a:ea typeface="Calibri"/>
                <a:cs typeface="Calibri"/>
                <a:sym typeface="Calibri"/>
              </a:rPr>
              <a:t>Desarrollo Sostenible</a:t>
            </a:r>
            <a:r>
              <a:rPr lang="es-ES" sz="1100" dirty="0">
                <a:solidFill>
                  <a:schemeClr val="dk1"/>
                </a:solidFill>
                <a:latin typeface="Calibri"/>
                <a:ea typeface="Calibri"/>
                <a:cs typeface="Calibri"/>
                <a:sym typeface="Calibri"/>
              </a:rPr>
              <a:t>: Priorización de prácticas empresariales sostenibles y responsables con el medioambiente.</a:t>
            </a:r>
            <a:endParaRPr dirty="0"/>
          </a:p>
          <a:p>
            <a:pPr marL="0" marR="0" lvl="0" indent="0" algn="just" rtl="0">
              <a:spcBef>
                <a:spcPts val="0"/>
              </a:spcBef>
              <a:spcAft>
                <a:spcPts val="0"/>
              </a:spcAft>
              <a:buNone/>
            </a:pPr>
            <a:r>
              <a:rPr lang="es-ES" sz="1100" b="1" dirty="0">
                <a:solidFill>
                  <a:schemeClr val="dk1"/>
                </a:solidFill>
                <a:latin typeface="Calibri"/>
                <a:ea typeface="Calibri"/>
                <a:cs typeface="Calibri"/>
                <a:sym typeface="Calibri"/>
              </a:rPr>
              <a:t>Integración Local</a:t>
            </a:r>
            <a:r>
              <a:rPr lang="es-ES" sz="1100" dirty="0">
                <a:solidFill>
                  <a:schemeClr val="dk1"/>
                </a:solidFill>
                <a:latin typeface="Calibri"/>
                <a:ea typeface="Calibri"/>
                <a:cs typeface="Calibri"/>
                <a:sym typeface="Calibri"/>
              </a:rPr>
              <a:t>: Fomento de la contratación y participación de trabajadores locales en el desarrollo del proyecto.</a:t>
            </a:r>
            <a:endParaRPr dirty="0"/>
          </a:p>
          <a:p>
            <a:pPr marL="0" marR="0" lvl="0" indent="0" algn="just" rtl="0">
              <a:spcBef>
                <a:spcPts val="0"/>
              </a:spcBef>
              <a:spcAft>
                <a:spcPts val="0"/>
              </a:spcAft>
              <a:buNone/>
            </a:pPr>
            <a:endParaRPr sz="1100" dirty="0">
              <a:solidFill>
                <a:schemeClr val="dk1"/>
              </a:solidFill>
              <a:latin typeface="Calibri"/>
              <a:ea typeface="Calibri"/>
              <a:cs typeface="Calibri"/>
              <a:sym typeface="Calibri"/>
            </a:endParaRPr>
          </a:p>
        </p:txBody>
      </p:sp>
      <p:pic>
        <p:nvPicPr>
          <p:cNvPr id="271" name="Google Shape;271;p25" descr="Interfaz de usuario gráfica, Texto, Aplicación&#10;&#10;El contenido generado por IA puede ser incorrecto."/>
          <p:cNvPicPr preferRelativeResize="0"/>
          <p:nvPr/>
        </p:nvPicPr>
        <p:blipFill rotWithShape="1">
          <a:blip r:embed="rId3">
            <a:alphaModFix/>
          </a:blip>
          <a:srcRect/>
          <a:stretch/>
        </p:blipFill>
        <p:spPr>
          <a:xfrm>
            <a:off x="351612" y="2001101"/>
            <a:ext cx="4611898" cy="2855796"/>
          </a:xfrm>
          <a:prstGeom prst="rect">
            <a:avLst/>
          </a:prstGeom>
          <a:noFill/>
          <a:ln>
            <a:noFill/>
          </a:ln>
        </p:spPr>
      </p:pic>
      <p:sp>
        <p:nvSpPr>
          <p:cNvPr id="2" name="Rectángulo 1">
            <a:extLst>
              <a:ext uri="{FF2B5EF4-FFF2-40B4-BE49-F238E27FC236}">
                <a16:creationId xmlns:a16="http://schemas.microsoft.com/office/drawing/2014/main" id="{2F178C6B-29FC-31F8-9E0E-E4C6940B7277}"/>
              </a:ext>
            </a:extLst>
          </p:cNvPr>
          <p:cNvSpPr/>
          <p:nvPr/>
        </p:nvSpPr>
        <p:spPr>
          <a:xfrm>
            <a:off x="701380" y="977293"/>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6"/>
          <p:cNvSpPr txBox="1">
            <a:spLocks noGrp="1"/>
          </p:cNvSpPr>
          <p:nvPr>
            <p:ph type="title"/>
          </p:nvPr>
        </p:nvSpPr>
        <p:spPr>
          <a:xfrm>
            <a:off x="621972" y="576641"/>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Calibri"/>
              <a:buNone/>
            </a:pPr>
            <a:r>
              <a:rPr lang="es-ES" sz="3100">
                <a:latin typeface="Calibri"/>
                <a:ea typeface="Calibri"/>
                <a:cs typeface="Calibri"/>
                <a:sym typeface="Calibri"/>
              </a:rPr>
              <a:t>1 Prima Territorial</a:t>
            </a:r>
            <a:endParaRPr/>
          </a:p>
        </p:txBody>
      </p:sp>
      <p:sp>
        <p:nvSpPr>
          <p:cNvPr id="277" name="Google Shape;277;p26"/>
          <p:cNvSpPr txBox="1">
            <a:spLocks noGrp="1"/>
          </p:cNvSpPr>
          <p:nvPr>
            <p:ph type="body" idx="1"/>
          </p:nvPr>
        </p:nvSpPr>
        <p:spPr>
          <a:xfrm>
            <a:off x="388188" y="1155007"/>
            <a:ext cx="6600077" cy="6214994"/>
          </a:xfrm>
          <a:prstGeom prst="rect">
            <a:avLst/>
          </a:prstGeom>
          <a:noFill/>
          <a:ln>
            <a:noFill/>
          </a:ln>
        </p:spPr>
        <p:txBody>
          <a:bodyPr spcFirstLastPara="1" wrap="square" lIns="91425" tIns="45700" rIns="91425" bIns="45700" anchor="t" anchorCtr="0">
            <a:spAutoFit/>
          </a:bodyPr>
          <a:lstStyle/>
          <a:p>
            <a:pPr marL="0" lvl="0" indent="0" algn="just" rtl="0">
              <a:lnSpc>
                <a:spcPct val="120000"/>
              </a:lnSpc>
              <a:spcBef>
                <a:spcPts val="0"/>
              </a:spcBef>
              <a:spcAft>
                <a:spcPts val="0"/>
              </a:spcAft>
              <a:buClr>
                <a:schemeClr val="dk1"/>
              </a:buClr>
              <a:buSzPts val="1044"/>
              <a:buNone/>
            </a:pPr>
            <a:r>
              <a:rPr lang="es-ES" sz="1200" dirty="0">
                <a:latin typeface="Calibri"/>
                <a:ea typeface="Calibri"/>
                <a:cs typeface="Calibri"/>
                <a:sym typeface="Calibri"/>
              </a:rPr>
              <a:t>Categorías de Incentivos según ubicación geográfica</a:t>
            </a:r>
            <a:endParaRPr lang="es-ES" dirty="0">
              <a:ea typeface="Calibri"/>
              <a:cs typeface="Calibri"/>
            </a:endParaRPr>
          </a:p>
          <a:p>
            <a:pPr marL="0" lvl="0" indent="0" algn="just" rtl="0">
              <a:lnSpc>
                <a:spcPct val="120000"/>
              </a:lnSpc>
              <a:spcBef>
                <a:spcPts val="0"/>
              </a:spcBef>
              <a:spcAft>
                <a:spcPts val="0"/>
              </a:spcAft>
              <a:buClr>
                <a:schemeClr val="dk1"/>
              </a:buClr>
              <a:buSzPts val="1044"/>
              <a:buNone/>
            </a:pPr>
            <a:endParaRPr lang="es-ES" sz="1200" dirty="0">
              <a:latin typeface="Calibri"/>
              <a:ea typeface="Calibri"/>
              <a:cs typeface="Calibri"/>
              <a:sym typeface="Calibri"/>
            </a:endParaRPr>
          </a:p>
          <a:p>
            <a:pPr marL="0" lvl="0" indent="0" algn="just" rtl="0">
              <a:lnSpc>
                <a:spcPct val="120000"/>
              </a:lnSpc>
              <a:spcBef>
                <a:spcPts val="0"/>
              </a:spcBef>
              <a:spcAft>
                <a:spcPts val="0"/>
              </a:spcAft>
              <a:buClr>
                <a:schemeClr val="dk1"/>
              </a:buClr>
              <a:buSzPts val="1044"/>
              <a:buNone/>
            </a:pPr>
            <a:r>
              <a:rPr lang="es-ES" sz="1200" dirty="0">
                <a:latin typeface="Calibri"/>
                <a:ea typeface="Calibri"/>
                <a:cs typeface="Calibri"/>
                <a:sym typeface="Calibri"/>
              </a:rPr>
              <a:t>En el mapa se representan dos categorías de incentivos aplicables según la región en la que se desarrollen proyectos o inversiones. Estas categorías establecen distintos porcentajes de bonificación o apoyo financiero, con el objetivo de fomentar el desarrollo económico y la inversión en determinadas zonas. La imagen muestra un mapa de Marruecos dividido en regiones de dos categorías (A y B) que reciben incentivos financieros distintos. La bonificación o apoyo financiero consiste en un porcentaje de la inversión realizada en proyectos dentro de esas regiones.</a:t>
            </a:r>
            <a:endParaRPr dirty="0"/>
          </a:p>
          <a:p>
            <a:pPr marL="0" marR="0" lvl="0" indent="0" algn="just" rtl="0">
              <a:lnSpc>
                <a:spcPct val="120000"/>
              </a:lnSpc>
              <a:spcBef>
                <a:spcPts val="1000"/>
              </a:spcBef>
              <a:spcAft>
                <a:spcPts val="0"/>
              </a:spcAft>
              <a:buClr>
                <a:schemeClr val="dk1"/>
              </a:buClr>
              <a:buSzPts val="1044"/>
              <a:buFont typeface="Arial"/>
              <a:buNone/>
            </a:pPr>
            <a:r>
              <a:rPr lang="es-ES" sz="1200" dirty="0">
                <a:latin typeface="Calibri"/>
                <a:ea typeface="Calibri"/>
                <a:cs typeface="Calibri"/>
                <a:sym typeface="Calibri"/>
              </a:rPr>
              <a:t>Regiones Categoría A: </a:t>
            </a:r>
            <a:r>
              <a:rPr lang="es-ES" sz="1200" b="0" i="0" u="none" strike="noStrike" cap="none" dirty="0">
                <a:solidFill>
                  <a:srgbClr val="000000"/>
                </a:solidFill>
                <a:latin typeface="Calibri"/>
                <a:ea typeface="Calibri"/>
                <a:cs typeface="Calibri"/>
                <a:sym typeface="Calibri"/>
              </a:rPr>
              <a:t>Categoría A – 10%</a:t>
            </a:r>
            <a:endParaRPr dirty="0"/>
          </a:p>
          <a:p>
            <a:pPr marL="0" marR="0" lvl="0" indent="0" algn="just" rtl="0">
              <a:lnSpc>
                <a:spcPct val="120000"/>
              </a:lnSpc>
              <a:spcBef>
                <a:spcPts val="1000"/>
              </a:spcBef>
              <a:spcAft>
                <a:spcPts val="0"/>
              </a:spcAft>
              <a:buClr>
                <a:srgbClr val="000000"/>
              </a:buClr>
              <a:buSzPts val="1044"/>
              <a:buFont typeface="Arial"/>
              <a:buChar char="•"/>
            </a:pPr>
            <a:r>
              <a:rPr lang="es-ES" sz="1200" b="0" i="0" u="none" strike="noStrike" cap="none" dirty="0">
                <a:solidFill>
                  <a:srgbClr val="000000"/>
                </a:solidFill>
                <a:latin typeface="Calibri"/>
                <a:ea typeface="Calibri"/>
                <a:cs typeface="Calibri"/>
                <a:sym typeface="Calibri"/>
              </a:rPr>
              <a:t> A las zonas marcadas como Categoría A, se les otorga un incentivo del 10%. Estas áreas suelen estar ubicadas en regiones estratégicas para el crecimiento económico, donde se busca fomentar la inversión mediante beneficios adicionales. </a:t>
            </a:r>
            <a:endParaRPr lang="es-ES" b="0" i="0" u="none" strike="noStrike" cap="none" dirty="0">
              <a:solidFill>
                <a:srgbClr val="000000"/>
              </a:solidFill>
              <a:ea typeface="Calibri"/>
              <a:cs typeface="Calibri"/>
            </a:endParaRPr>
          </a:p>
          <a:p>
            <a:pPr marL="0" marR="0" lvl="0" indent="0" algn="just" rtl="0">
              <a:lnSpc>
                <a:spcPct val="120000"/>
              </a:lnSpc>
              <a:spcBef>
                <a:spcPts val="1000"/>
              </a:spcBef>
              <a:spcAft>
                <a:spcPts val="0"/>
              </a:spcAft>
              <a:buClr>
                <a:srgbClr val="000000"/>
              </a:buClr>
              <a:buSzPts val="1044"/>
              <a:buFont typeface="Arial"/>
              <a:buChar char="•"/>
            </a:pPr>
            <a:r>
              <a:rPr lang="es-ES" sz="1200" dirty="0">
                <a:solidFill>
                  <a:srgbClr val="000000"/>
                </a:solidFill>
                <a:latin typeface="Calibri"/>
                <a:ea typeface="Calibri"/>
                <a:cs typeface="Calibri"/>
                <a:sym typeface="Calibri"/>
              </a:rPr>
              <a:t> </a:t>
            </a:r>
            <a:r>
              <a:rPr lang="es-ES" sz="1200" dirty="0">
                <a:latin typeface="Calibri"/>
                <a:ea typeface="Calibri"/>
                <a:cs typeface="Calibri"/>
                <a:sym typeface="Calibri"/>
              </a:rPr>
              <a:t>Reciben un 10% de la inversión como incentivo. Si un inversor invierte, por ejemplo, 100.000€, recibirá una bonificación de 100.000€×0.10=10.000€100.000€×0.10=10.000€.</a:t>
            </a:r>
            <a:endParaRPr dirty="0"/>
          </a:p>
          <a:p>
            <a:pPr marL="0" lvl="0" indent="0" algn="l" rtl="0">
              <a:lnSpc>
                <a:spcPct val="120000"/>
              </a:lnSpc>
              <a:spcBef>
                <a:spcPts val="1000"/>
              </a:spcBef>
              <a:spcAft>
                <a:spcPts val="0"/>
              </a:spcAft>
              <a:buClr>
                <a:schemeClr val="dk1"/>
              </a:buClr>
              <a:buSzPts val="1044"/>
              <a:buNone/>
            </a:pPr>
            <a:r>
              <a:rPr lang="es-ES" sz="1200" dirty="0">
                <a:latin typeface="Calibri"/>
                <a:ea typeface="Calibri"/>
                <a:cs typeface="Calibri"/>
                <a:sym typeface="Calibri"/>
              </a:rPr>
              <a:t>Regiones Categoría B: Categoría B – 15%</a:t>
            </a:r>
            <a:endParaRPr dirty="0"/>
          </a:p>
          <a:p>
            <a:pPr marL="0" lvl="0" indent="0" algn="just" rtl="0">
              <a:lnSpc>
                <a:spcPct val="120000"/>
              </a:lnSpc>
              <a:spcBef>
                <a:spcPts val="1000"/>
              </a:spcBef>
              <a:spcAft>
                <a:spcPts val="0"/>
              </a:spcAft>
              <a:buClr>
                <a:schemeClr val="dk1"/>
              </a:buClr>
              <a:buSzPts val="1044"/>
              <a:buChar char="•"/>
            </a:pPr>
            <a:r>
              <a:rPr lang="es-ES" sz="1200" dirty="0">
                <a:latin typeface="Calibri"/>
                <a:ea typeface="Calibri"/>
                <a:cs typeface="Calibri"/>
                <a:sym typeface="Calibri"/>
              </a:rPr>
              <a:t> A las zonas marcadas como Categoría B, se les otorga un incentivo del 15%. Estas áreas pueden presentar desafíos adicionales en términos de desarrollo económico y requieren un estímulo más elevado para atraer inversiones y generar empleo.</a:t>
            </a:r>
            <a:endParaRPr lang="es-ES" dirty="0">
              <a:ea typeface="Calibri"/>
              <a:cs typeface="Calibri"/>
            </a:endParaRPr>
          </a:p>
          <a:p>
            <a:pPr marL="0" lvl="0" indent="0" algn="just" rtl="0">
              <a:lnSpc>
                <a:spcPct val="120000"/>
              </a:lnSpc>
              <a:spcBef>
                <a:spcPts val="1000"/>
              </a:spcBef>
              <a:spcAft>
                <a:spcPts val="0"/>
              </a:spcAft>
              <a:buClr>
                <a:schemeClr val="dk1"/>
              </a:buClr>
              <a:buSzPts val="1044"/>
              <a:buChar char="•"/>
            </a:pPr>
            <a:r>
              <a:rPr lang="es-ES" sz="1200" dirty="0">
                <a:latin typeface="Calibri"/>
                <a:ea typeface="Calibri"/>
                <a:cs typeface="Calibri"/>
                <a:sym typeface="Calibri"/>
              </a:rPr>
              <a:t> En resumen, el apoyo financiero es una subvención directa proporcional a la inversión realizada, destinada a estimular la actividad económica en diferentes regiones de Marruecos. La cantidad exacta depende del monto invertido y la categoría de la región donde se realiza la inversión</a:t>
            </a:r>
            <a:endParaRPr dirty="0"/>
          </a:p>
          <a:p>
            <a:pPr marL="0" lvl="0" indent="66294" algn="just" rtl="0">
              <a:lnSpc>
                <a:spcPct val="120000"/>
              </a:lnSpc>
              <a:spcBef>
                <a:spcPts val="1000"/>
              </a:spcBef>
              <a:spcAft>
                <a:spcPts val="0"/>
              </a:spcAft>
              <a:buClr>
                <a:schemeClr val="dk1"/>
              </a:buClr>
              <a:buSzPts val="1044"/>
              <a:buNone/>
            </a:pPr>
            <a:endParaRPr sz="1200" dirty="0">
              <a:latin typeface="Calibri"/>
              <a:ea typeface="Calibri"/>
              <a:cs typeface="Calibri"/>
              <a:sym typeface="Calibri"/>
            </a:endParaRPr>
          </a:p>
          <a:p>
            <a:pPr marL="0" lvl="0" indent="66294" algn="just" rtl="0">
              <a:lnSpc>
                <a:spcPct val="120000"/>
              </a:lnSpc>
              <a:spcBef>
                <a:spcPts val="1000"/>
              </a:spcBef>
              <a:spcAft>
                <a:spcPts val="0"/>
              </a:spcAft>
              <a:buClr>
                <a:schemeClr val="dk1"/>
              </a:buClr>
              <a:buSzPts val="1044"/>
              <a:buNone/>
            </a:pPr>
            <a:endParaRPr sz="1200" dirty="0">
              <a:latin typeface="Calibri"/>
              <a:ea typeface="Calibri"/>
              <a:cs typeface="Calibri"/>
              <a:sym typeface="Calibri"/>
            </a:endParaRPr>
          </a:p>
        </p:txBody>
      </p:sp>
      <p:pic>
        <p:nvPicPr>
          <p:cNvPr id="278" name="Google Shape;278;p26" descr="Mapa&#10;&#10;El contenido generado por IA puede ser incorrecto."/>
          <p:cNvPicPr preferRelativeResize="0"/>
          <p:nvPr/>
        </p:nvPicPr>
        <p:blipFill rotWithShape="1">
          <a:blip r:embed="rId3">
            <a:alphaModFix/>
          </a:blip>
          <a:srcRect/>
          <a:stretch/>
        </p:blipFill>
        <p:spPr>
          <a:xfrm>
            <a:off x="6919254" y="1125281"/>
            <a:ext cx="5272745" cy="5495706"/>
          </a:xfrm>
          <a:prstGeom prst="rect">
            <a:avLst/>
          </a:prstGeom>
          <a:noFill/>
          <a:ln>
            <a:noFill/>
          </a:ln>
        </p:spPr>
      </p:pic>
      <p:sp>
        <p:nvSpPr>
          <p:cNvPr id="2" name="Rectángulo 1">
            <a:extLst>
              <a:ext uri="{FF2B5EF4-FFF2-40B4-BE49-F238E27FC236}">
                <a16:creationId xmlns:a16="http://schemas.microsoft.com/office/drawing/2014/main" id="{2DF8C37A-DEAE-A8B9-032D-8234B5EB956B}"/>
              </a:ext>
            </a:extLst>
          </p:cNvPr>
          <p:cNvSpPr/>
          <p:nvPr/>
        </p:nvSpPr>
        <p:spPr>
          <a:xfrm>
            <a:off x="692236"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7"/>
          <p:cNvSpPr txBox="1">
            <a:spLocks noGrp="1"/>
          </p:cNvSpPr>
          <p:nvPr>
            <p:ph type="title"/>
          </p:nvPr>
        </p:nvSpPr>
        <p:spPr>
          <a:xfrm>
            <a:off x="640079" y="529629"/>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a:latin typeface="Calibri"/>
                <a:ea typeface="Calibri"/>
                <a:cs typeface="Calibri"/>
                <a:sym typeface="Calibri"/>
              </a:rPr>
              <a:t>1 Prima Sectorial</a:t>
            </a:r>
            <a:endParaRPr/>
          </a:p>
        </p:txBody>
      </p:sp>
      <p:pic>
        <p:nvPicPr>
          <p:cNvPr id="285" name="Google Shape;285;p27" descr="Diagrama&#10;&#10;El contenido generado por IA puede ser incorrecto."/>
          <p:cNvPicPr preferRelativeResize="0">
            <a:picLocks noGrp="1"/>
          </p:cNvPicPr>
          <p:nvPr>
            <p:ph type="body" idx="1"/>
          </p:nvPr>
        </p:nvPicPr>
        <p:blipFill rotWithShape="1">
          <a:blip r:embed="rId3">
            <a:alphaModFix/>
          </a:blip>
          <a:srcRect/>
          <a:stretch/>
        </p:blipFill>
        <p:spPr>
          <a:xfrm>
            <a:off x="660992" y="1245181"/>
            <a:ext cx="4459687" cy="5223848"/>
          </a:xfrm>
          <a:prstGeom prst="rect">
            <a:avLst/>
          </a:prstGeom>
          <a:noFill/>
          <a:ln>
            <a:noFill/>
          </a:ln>
        </p:spPr>
      </p:pic>
      <p:sp>
        <p:nvSpPr>
          <p:cNvPr id="286" name="Google Shape;286;p27"/>
          <p:cNvSpPr/>
          <p:nvPr/>
        </p:nvSpPr>
        <p:spPr>
          <a:xfrm>
            <a:off x="5884380" y="2518277"/>
            <a:ext cx="5646628" cy="267765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1400"/>
              <a:buFont typeface="Calibri"/>
              <a:buNone/>
            </a:pPr>
            <a:r>
              <a:rPr lang="es-ES" sz="1400" b="1" i="0" u="none" strike="noStrike" cap="none">
                <a:solidFill>
                  <a:schemeClr val="dk1"/>
                </a:solidFill>
                <a:latin typeface="Calibri"/>
                <a:ea typeface="Calibri"/>
                <a:cs typeface="Calibri"/>
                <a:sym typeface="Calibri"/>
              </a:rPr>
              <a:t>Prima Sectorial – 5% de Incentivo</a:t>
            </a:r>
            <a:endParaRPr/>
          </a:p>
          <a:p>
            <a:pPr marL="0" marR="0" lvl="0" indent="0" algn="just" rtl="0">
              <a:lnSpc>
                <a:spcPct val="100000"/>
              </a:lnSpc>
              <a:spcBef>
                <a:spcPts val="0"/>
              </a:spcBef>
              <a:spcAft>
                <a:spcPts val="0"/>
              </a:spcAft>
              <a:buClr>
                <a:schemeClr val="dk1"/>
              </a:buClr>
              <a:buSzPts val="1400"/>
              <a:buFont typeface="Play"/>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s-ES" sz="1400">
                <a:solidFill>
                  <a:schemeClr val="dk1"/>
                </a:solidFill>
                <a:latin typeface="Arial"/>
                <a:ea typeface="Arial"/>
                <a:cs typeface="Arial"/>
                <a:sym typeface="Arial"/>
              </a:rPr>
              <a:t>La prima sectorial ofrece un incentivo del 5% para inversiones en sectores estratégicos, promoviendo el desarrollo económico, la innovación y la sostenibilidad. Su objetivo es impulsar la modernización productiva, fomentar la digitalización y fortalecer sectores clave como la industria, las energías renovables, la logística y la economía circular. Asimismo, busca generar empleo cualificado y apoyar la transición hacia una economía más verde y competitiva.</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Play"/>
              <a:buNone/>
            </a:pPr>
            <a:endParaRPr sz="14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Play"/>
              <a:buNone/>
            </a:pPr>
            <a:endParaRPr sz="1400" b="0" i="0" u="none" strike="noStrike" cap="none">
              <a:solidFill>
                <a:schemeClr val="dk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E14714DF-0EA5-CC9A-BF9B-0AB20D912769}"/>
              </a:ext>
            </a:extLst>
          </p:cNvPr>
          <p:cNvSpPr/>
          <p:nvPr/>
        </p:nvSpPr>
        <p:spPr>
          <a:xfrm>
            <a:off x="701380" y="977293"/>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cxnSp>
        <p:nvCxnSpPr>
          <p:cNvPr id="291" name="Google Shape;291;p1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92" name="Google Shape;292;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sp>
        <p:nvSpPr>
          <p:cNvPr id="293" name="Google Shape;293;p18"/>
          <p:cNvSpPr txBox="1"/>
          <p:nvPr/>
        </p:nvSpPr>
        <p:spPr>
          <a:xfrm>
            <a:off x="4645507" y="139431"/>
            <a:ext cx="7109887" cy="972532"/>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s-ES" sz="31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Play"/>
              </a:rPr>
              <a:t>BASE LEGAL DEL MERCADO DE TRABAJO</a:t>
            </a:r>
            <a:endParaRPr sz="31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Play"/>
            </a:endParaRPr>
          </a:p>
        </p:txBody>
      </p:sp>
      <p:cxnSp>
        <p:nvCxnSpPr>
          <p:cNvPr id="294" name="Google Shape;294;p18"/>
          <p:cNvCxnSpPr/>
          <p:nvPr/>
        </p:nvCxnSpPr>
        <p:spPr>
          <a:xfrm>
            <a:off x="4772663" y="759022"/>
            <a:ext cx="978900" cy="0"/>
          </a:xfrm>
          <a:prstGeom prst="straightConnector1">
            <a:avLst/>
          </a:prstGeom>
          <a:noFill/>
          <a:ln w="76200" cap="flat" cmpd="sng">
            <a:solidFill>
              <a:schemeClr val="accent1"/>
            </a:solidFill>
            <a:prstDash val="solid"/>
            <a:miter lim="800000"/>
            <a:headEnd type="none" w="sm" len="sm"/>
            <a:tailEnd type="none" w="sm" len="sm"/>
          </a:ln>
        </p:spPr>
      </p:cxnSp>
      <p:sp>
        <p:nvSpPr>
          <p:cNvPr id="295" name="Google Shape;295;p18"/>
          <p:cNvSpPr/>
          <p:nvPr/>
        </p:nvSpPr>
        <p:spPr>
          <a:xfrm>
            <a:off x="4666102" y="1376953"/>
            <a:ext cx="6098930" cy="5266922"/>
          </a:xfrm>
          <a:prstGeom prst="rect">
            <a:avLst/>
          </a:prstGeom>
          <a:noFill/>
          <a:ln>
            <a:noFill/>
          </a:ln>
        </p:spPr>
        <p:txBody>
          <a:bodyPr spcFirstLastPara="1" wrap="square" lIns="91425" tIns="45700" rIns="91425" bIns="45700" anchor="t" anchorCtr="0">
            <a:normAutofit/>
          </a:bodyPr>
          <a:lstStyle/>
          <a:p>
            <a:pPr marL="89999" marR="0" lvl="0" indent="-178391" algn="just" rtl="0">
              <a:lnSpc>
                <a:spcPct val="110000"/>
              </a:lnSpc>
              <a:spcBef>
                <a:spcPts val="0"/>
              </a:spcBef>
              <a:spcAft>
                <a:spcPts val="0"/>
              </a:spcAft>
              <a:buClr>
                <a:schemeClr val="dk1"/>
              </a:buClr>
              <a:buSzPts val="1392"/>
              <a:buChar char="•"/>
            </a:pPr>
            <a:r>
              <a:rPr lang="es-ES" sz="1600" b="0" i="0" u="none" strike="noStrike" cap="none" dirty="0">
                <a:solidFill>
                  <a:schemeClr val="dk1"/>
                </a:solidFill>
                <a:latin typeface="Calibri"/>
                <a:ea typeface="Calibri"/>
                <a:cs typeface="Calibri"/>
                <a:sym typeface="Calibri"/>
              </a:rPr>
              <a:t>En 20</a:t>
            </a:r>
            <a:r>
              <a:rPr lang="es-ES" sz="1600" dirty="0">
                <a:solidFill>
                  <a:schemeClr val="dk1"/>
                </a:solidFill>
                <a:latin typeface="Calibri"/>
                <a:ea typeface="Calibri"/>
                <a:cs typeface="Calibri"/>
                <a:sym typeface="Calibri"/>
              </a:rPr>
              <a:t>23,</a:t>
            </a:r>
            <a:r>
              <a:rPr lang="es-ES" sz="1600" b="0" i="0" u="none" strike="noStrike" cap="none" dirty="0">
                <a:solidFill>
                  <a:schemeClr val="dk1"/>
                </a:solidFill>
                <a:latin typeface="Calibri"/>
                <a:ea typeface="Calibri"/>
                <a:cs typeface="Calibri"/>
                <a:sym typeface="Calibri"/>
              </a:rPr>
              <a:t> Marruecos registró una renta per cápita de 3.</a:t>
            </a:r>
            <a:r>
              <a:rPr lang="es-ES" sz="1600" dirty="0">
                <a:solidFill>
                  <a:schemeClr val="dk1"/>
                </a:solidFill>
                <a:latin typeface="Calibri"/>
                <a:ea typeface="Calibri"/>
                <a:cs typeface="Calibri"/>
                <a:sym typeface="Calibri"/>
              </a:rPr>
              <a:t>607</a:t>
            </a:r>
            <a:r>
              <a:rPr lang="es-ES" sz="1600" b="0" i="0" u="none" strike="noStrike" cap="none" dirty="0">
                <a:solidFill>
                  <a:schemeClr val="dk1"/>
                </a:solidFill>
                <a:latin typeface="Calibri"/>
                <a:ea typeface="Calibri"/>
                <a:cs typeface="Calibri"/>
                <a:sym typeface="Calibri"/>
              </a:rPr>
              <a:t> USD, situando entre los países de ingreso mediano bajo, según el Banco Mundial.</a:t>
            </a:r>
            <a:endParaRPr dirty="0"/>
          </a:p>
          <a:p>
            <a:pPr marL="0" marR="0" lvl="0" indent="-88392" algn="just" rtl="0">
              <a:lnSpc>
                <a:spcPct val="120000"/>
              </a:lnSpc>
              <a:spcBef>
                <a:spcPts val="600"/>
              </a:spcBef>
              <a:spcAft>
                <a:spcPts val="0"/>
              </a:spcAft>
              <a:buClr>
                <a:schemeClr val="dk1"/>
              </a:buClr>
              <a:buSzPts val="1392"/>
              <a:buFont typeface="Arial"/>
              <a:buChar char="•"/>
            </a:pPr>
            <a:r>
              <a:rPr lang="es-ES" sz="1600" b="0" i="0" u="none" strike="noStrike" cap="none" dirty="0">
                <a:solidFill>
                  <a:schemeClr val="dk1"/>
                </a:solidFill>
                <a:latin typeface="Calibri"/>
                <a:ea typeface="Calibri"/>
                <a:cs typeface="Calibri"/>
                <a:sym typeface="Calibri"/>
              </a:rPr>
              <a:t> </a:t>
            </a:r>
            <a:r>
              <a:rPr lang="es-ES" sz="1600" dirty="0">
                <a:solidFill>
                  <a:schemeClr val="dk1"/>
                </a:solidFill>
                <a:latin typeface="Calibri"/>
                <a:ea typeface="Calibri"/>
                <a:cs typeface="Calibri"/>
                <a:sym typeface="Calibri"/>
              </a:rPr>
              <a:t>Con una población de aproximadamente 37.457.971 millones de habitantes, el 64% tiene menos de 34 años, lo que representa un capital humano estratégico para la inversión, caracterizado por su formación, apertura cultural, dominio de idiomas y nuevas tecnologías, además de costes salariales competitivos.</a:t>
            </a:r>
            <a:endParaRPr sz="1600" dirty="0">
              <a:solidFill>
                <a:schemeClr val="dk1"/>
              </a:solidFill>
              <a:latin typeface="Calibri"/>
              <a:ea typeface="Calibri"/>
              <a:cs typeface="Calibri"/>
              <a:sym typeface="Calibri"/>
            </a:endParaRPr>
          </a:p>
          <a:p>
            <a:pPr marL="0" marR="0" lvl="0" indent="-88392" algn="just" rtl="0">
              <a:lnSpc>
                <a:spcPct val="120000"/>
              </a:lnSpc>
              <a:spcBef>
                <a:spcPts val="600"/>
              </a:spcBef>
              <a:spcAft>
                <a:spcPts val="0"/>
              </a:spcAft>
              <a:buClr>
                <a:schemeClr val="dk1"/>
              </a:buClr>
              <a:buSzPts val="1392"/>
              <a:buFont typeface="Arial"/>
              <a:buChar char="•"/>
            </a:pPr>
            <a:r>
              <a:rPr lang="es-ES" sz="1600" dirty="0">
                <a:solidFill>
                  <a:schemeClr val="dk1"/>
                </a:solidFill>
                <a:latin typeface="Calibri"/>
                <a:ea typeface="Calibri"/>
                <a:cs typeface="Calibri"/>
                <a:sym typeface="Calibri"/>
              </a:rPr>
              <a:t> La legislación laboral en Marruecos se basa en;</a:t>
            </a:r>
            <a:endParaRPr sz="1600" dirty="0">
              <a:solidFill>
                <a:schemeClr val="dk1"/>
              </a:solidFill>
              <a:latin typeface="Calibri"/>
              <a:ea typeface="Calibri"/>
              <a:cs typeface="Calibri"/>
              <a:sym typeface="Calibri"/>
            </a:endParaRPr>
          </a:p>
          <a:p>
            <a:pPr marL="0" marR="0" lvl="0" indent="-88392" algn="just" rtl="0">
              <a:lnSpc>
                <a:spcPct val="120000"/>
              </a:lnSpc>
              <a:spcBef>
                <a:spcPts val="600"/>
              </a:spcBef>
              <a:spcAft>
                <a:spcPts val="0"/>
              </a:spcAft>
              <a:buClr>
                <a:schemeClr val="dk1"/>
              </a:buClr>
              <a:buSzPts val="1392"/>
              <a:buFont typeface="Arial"/>
              <a:buChar char="•"/>
            </a:pPr>
            <a:r>
              <a:rPr lang="es-ES" sz="1600" dirty="0">
                <a:solidFill>
                  <a:schemeClr val="dk1"/>
                </a:solidFill>
                <a:latin typeface="Calibri"/>
                <a:ea typeface="Calibri"/>
                <a:cs typeface="Calibri"/>
                <a:sym typeface="Calibri"/>
              </a:rPr>
              <a:t> El Código de Trabajo de la ley 65-99.</a:t>
            </a:r>
            <a:endParaRPr sz="1600" dirty="0">
              <a:solidFill>
                <a:schemeClr val="dk1"/>
              </a:solidFill>
              <a:latin typeface="Calibri"/>
              <a:ea typeface="Calibri"/>
              <a:cs typeface="Calibri"/>
              <a:sym typeface="Calibri"/>
            </a:endParaRPr>
          </a:p>
          <a:p>
            <a:pPr marL="0" marR="0" lvl="0" indent="-88392" algn="just" rtl="0">
              <a:lnSpc>
                <a:spcPct val="120000"/>
              </a:lnSpc>
              <a:spcBef>
                <a:spcPts val="600"/>
              </a:spcBef>
              <a:spcAft>
                <a:spcPts val="0"/>
              </a:spcAft>
              <a:buClr>
                <a:schemeClr val="dk1"/>
              </a:buClr>
              <a:buSzPts val="1392"/>
              <a:buFont typeface="Arial"/>
              <a:buChar char="•"/>
            </a:pPr>
            <a:r>
              <a:rPr lang="es-ES" sz="1600" dirty="0">
                <a:solidFill>
                  <a:schemeClr val="dk1"/>
                </a:solidFill>
                <a:latin typeface="Calibri"/>
                <a:ea typeface="Calibri"/>
                <a:cs typeface="Calibri"/>
                <a:sym typeface="Calibri"/>
              </a:rPr>
              <a:t> Textos legales relativos a la Seguridad Social y los accidentes de trabajo.</a:t>
            </a:r>
            <a:endParaRPr sz="1600" dirty="0">
              <a:solidFill>
                <a:schemeClr val="dk1"/>
              </a:solidFill>
              <a:latin typeface="Calibri"/>
              <a:ea typeface="Calibri"/>
              <a:cs typeface="Calibri"/>
              <a:sym typeface="Calibri"/>
            </a:endParaRPr>
          </a:p>
        </p:txBody>
      </p:sp>
      <p:pic>
        <p:nvPicPr>
          <p:cNvPr id="296" name="Google Shape;296;p18" descr="Silueta de puesta de sol de un andamio en un sitio en construcción"/>
          <p:cNvPicPr preferRelativeResize="0"/>
          <p:nvPr/>
        </p:nvPicPr>
        <p:blipFill rotWithShape="1">
          <a:blip r:embed="rId3">
            <a:alphaModFix/>
          </a:blip>
          <a:srcRect l="30569" r="26714" b="-2"/>
          <a:stretch/>
        </p:blipFill>
        <p:spPr>
          <a:xfrm>
            <a:off x="0" y="0"/>
            <a:ext cx="4388756" cy="6858000"/>
          </a:xfrm>
          <a:prstGeom prst="rect">
            <a:avLst/>
          </a:prstGeom>
          <a:noFill/>
          <a:ln>
            <a:noFill/>
          </a:ln>
        </p:spPr>
      </p:pic>
      <p:sp>
        <p:nvSpPr>
          <p:cNvPr id="297" name="Google Shape;297;p18"/>
          <p:cNvSpPr txBox="1"/>
          <p:nvPr/>
        </p:nvSpPr>
        <p:spPr>
          <a:xfrm>
            <a:off x="0" y="74825"/>
            <a:ext cx="42828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i="0" u="none" strike="noStrike" cap="none">
                <a:solidFill>
                  <a:schemeClr val="lt1"/>
                </a:solidFill>
                <a:latin typeface="Calibri"/>
                <a:ea typeface="Calibri"/>
                <a:cs typeface="Calibri"/>
                <a:sym typeface="Calibri"/>
              </a:rPr>
              <a:t>Legislación laboral y de Seguridad Social</a:t>
            </a:r>
            <a:endParaRPr sz="3600">
              <a:solidFill>
                <a:schemeClr val="lt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5581EC68-D58A-D651-2BC7-09A848336BA7}"/>
              </a:ext>
            </a:extLst>
          </p:cNvPr>
          <p:cNvSpPr/>
          <p:nvPr/>
        </p:nvSpPr>
        <p:spPr>
          <a:xfrm>
            <a:off x="4772663" y="713053"/>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19" descr="Imagen que contiene reina, cuarto, refrigerador&#10;&#10;El contenido generado por IA puede ser incorrecto."/>
          <p:cNvPicPr preferRelativeResize="0"/>
          <p:nvPr/>
        </p:nvPicPr>
        <p:blipFill rotWithShape="1">
          <a:blip r:embed="rId3">
            <a:alphaModFix/>
          </a:blip>
          <a:srcRect/>
          <a:stretch/>
        </p:blipFill>
        <p:spPr>
          <a:xfrm>
            <a:off x="6096000" y="2190351"/>
            <a:ext cx="5852160" cy="3901440"/>
          </a:xfrm>
          <a:prstGeom prst="rect">
            <a:avLst/>
          </a:prstGeom>
          <a:noFill/>
          <a:ln>
            <a:noFill/>
          </a:ln>
        </p:spPr>
      </p:pic>
      <p:grpSp>
        <p:nvGrpSpPr>
          <p:cNvPr id="303" name="Google Shape;303;p19" descr="Grupo"/>
          <p:cNvGrpSpPr/>
          <p:nvPr/>
        </p:nvGrpSpPr>
        <p:grpSpPr>
          <a:xfrm>
            <a:off x="7300540" y="2521054"/>
            <a:ext cx="3859913" cy="2528411"/>
            <a:chOff x="3536062" y="2275685"/>
            <a:chExt cx="3859913" cy="2528411"/>
          </a:xfrm>
        </p:grpSpPr>
        <p:sp>
          <p:nvSpPr>
            <p:cNvPr id="304" name="Google Shape;304;p19"/>
            <p:cNvSpPr/>
            <p:nvPr/>
          </p:nvSpPr>
          <p:spPr>
            <a:xfrm>
              <a:off x="6616580" y="2275685"/>
              <a:ext cx="459989" cy="459989"/>
            </a:xfrm>
            <a:custGeom>
              <a:avLst/>
              <a:gdLst/>
              <a:ahLst/>
              <a:cxnLst/>
              <a:rect l="l" t="t" r="r" b="b"/>
              <a:pathLst>
                <a:path w="459989" h="459989" extrusionOk="0">
                  <a:moveTo>
                    <a:pt x="459990" y="229995"/>
                  </a:moveTo>
                  <a:cubicBezTo>
                    <a:pt x="459990" y="357017"/>
                    <a:pt x="357017" y="459990"/>
                    <a:pt x="229995" y="459990"/>
                  </a:cubicBezTo>
                  <a:cubicBezTo>
                    <a:pt x="102972" y="459990"/>
                    <a:pt x="0" y="357017"/>
                    <a:pt x="0" y="229995"/>
                  </a:cubicBezTo>
                  <a:cubicBezTo>
                    <a:pt x="0" y="102972"/>
                    <a:pt x="102972" y="0"/>
                    <a:pt x="229995" y="0"/>
                  </a:cubicBezTo>
                  <a:cubicBezTo>
                    <a:pt x="357017" y="0"/>
                    <a:pt x="459990" y="102972"/>
                    <a:pt x="459990" y="229995"/>
                  </a:cubicBezTo>
                  <a:close/>
                </a:path>
              </a:pathLst>
            </a:custGeom>
            <a:solidFill>
              <a:srgbClr val="EBD3A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lay"/>
                <a:ea typeface="Play"/>
                <a:cs typeface="Play"/>
                <a:sym typeface="Play"/>
              </a:endParaRPr>
            </a:p>
          </p:txBody>
        </p:sp>
        <p:sp>
          <p:nvSpPr>
            <p:cNvPr id="305" name="Google Shape;305;p19"/>
            <p:cNvSpPr/>
            <p:nvPr/>
          </p:nvSpPr>
          <p:spPr>
            <a:xfrm>
              <a:off x="3856643" y="2275685"/>
              <a:ext cx="459989" cy="459989"/>
            </a:xfrm>
            <a:custGeom>
              <a:avLst/>
              <a:gdLst/>
              <a:ahLst/>
              <a:cxnLst/>
              <a:rect l="l" t="t" r="r" b="b"/>
              <a:pathLst>
                <a:path w="459989" h="459989" extrusionOk="0">
                  <a:moveTo>
                    <a:pt x="459990" y="229995"/>
                  </a:moveTo>
                  <a:cubicBezTo>
                    <a:pt x="459990" y="357017"/>
                    <a:pt x="357017" y="459990"/>
                    <a:pt x="229995" y="459990"/>
                  </a:cubicBezTo>
                  <a:cubicBezTo>
                    <a:pt x="102972" y="459990"/>
                    <a:pt x="0" y="357017"/>
                    <a:pt x="0" y="229995"/>
                  </a:cubicBezTo>
                  <a:cubicBezTo>
                    <a:pt x="0" y="102972"/>
                    <a:pt x="102972" y="0"/>
                    <a:pt x="229995" y="0"/>
                  </a:cubicBezTo>
                  <a:cubicBezTo>
                    <a:pt x="357017" y="0"/>
                    <a:pt x="459990" y="102972"/>
                    <a:pt x="459990" y="229995"/>
                  </a:cubicBezTo>
                  <a:close/>
                </a:path>
              </a:pathLst>
            </a:custGeom>
            <a:solidFill>
              <a:srgbClr val="EBD3A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lay"/>
                <a:ea typeface="Play"/>
                <a:cs typeface="Play"/>
                <a:sym typeface="Play"/>
              </a:endParaRPr>
            </a:p>
          </p:txBody>
        </p:sp>
        <p:sp>
          <p:nvSpPr>
            <p:cNvPr id="306" name="Google Shape;306;p19"/>
            <p:cNvSpPr/>
            <p:nvPr/>
          </p:nvSpPr>
          <p:spPr>
            <a:xfrm>
              <a:off x="5696601" y="2275685"/>
              <a:ext cx="459989" cy="459989"/>
            </a:xfrm>
            <a:custGeom>
              <a:avLst/>
              <a:gdLst/>
              <a:ahLst/>
              <a:cxnLst/>
              <a:rect l="l" t="t" r="r" b="b"/>
              <a:pathLst>
                <a:path w="459989" h="459989" extrusionOk="0">
                  <a:moveTo>
                    <a:pt x="459990" y="229995"/>
                  </a:moveTo>
                  <a:cubicBezTo>
                    <a:pt x="459990" y="357017"/>
                    <a:pt x="357017" y="459990"/>
                    <a:pt x="229995" y="459990"/>
                  </a:cubicBezTo>
                  <a:cubicBezTo>
                    <a:pt x="102972" y="459990"/>
                    <a:pt x="0" y="357017"/>
                    <a:pt x="0" y="229995"/>
                  </a:cubicBezTo>
                  <a:cubicBezTo>
                    <a:pt x="0" y="102972"/>
                    <a:pt x="102972" y="0"/>
                    <a:pt x="229995" y="0"/>
                  </a:cubicBezTo>
                  <a:cubicBezTo>
                    <a:pt x="357017" y="0"/>
                    <a:pt x="459990" y="102972"/>
                    <a:pt x="459990" y="229995"/>
                  </a:cubicBezTo>
                  <a:close/>
                </a:path>
              </a:pathLst>
            </a:custGeom>
            <a:solidFill>
              <a:srgbClr val="EBD3A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lay"/>
                <a:ea typeface="Play"/>
                <a:cs typeface="Play"/>
                <a:sym typeface="Play"/>
              </a:endParaRPr>
            </a:p>
          </p:txBody>
        </p:sp>
        <p:sp>
          <p:nvSpPr>
            <p:cNvPr id="307" name="Google Shape;307;p19"/>
            <p:cNvSpPr/>
            <p:nvPr/>
          </p:nvSpPr>
          <p:spPr>
            <a:xfrm>
              <a:off x="4776622" y="2275685"/>
              <a:ext cx="459989" cy="459989"/>
            </a:xfrm>
            <a:custGeom>
              <a:avLst/>
              <a:gdLst/>
              <a:ahLst/>
              <a:cxnLst/>
              <a:rect l="l" t="t" r="r" b="b"/>
              <a:pathLst>
                <a:path w="459989" h="459989" extrusionOk="0">
                  <a:moveTo>
                    <a:pt x="459990" y="229995"/>
                  </a:moveTo>
                  <a:cubicBezTo>
                    <a:pt x="459990" y="357017"/>
                    <a:pt x="357017" y="459990"/>
                    <a:pt x="229995" y="459990"/>
                  </a:cubicBezTo>
                  <a:cubicBezTo>
                    <a:pt x="102972" y="459990"/>
                    <a:pt x="0" y="357017"/>
                    <a:pt x="0" y="229995"/>
                  </a:cubicBezTo>
                  <a:cubicBezTo>
                    <a:pt x="0" y="102972"/>
                    <a:pt x="102972" y="0"/>
                    <a:pt x="229995" y="0"/>
                  </a:cubicBezTo>
                  <a:cubicBezTo>
                    <a:pt x="357017" y="0"/>
                    <a:pt x="459990" y="102972"/>
                    <a:pt x="459990" y="229995"/>
                  </a:cubicBezTo>
                  <a:close/>
                </a:path>
              </a:pathLst>
            </a:custGeom>
            <a:solidFill>
              <a:srgbClr val="EBD3A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lay"/>
                <a:ea typeface="Play"/>
                <a:cs typeface="Play"/>
                <a:sym typeface="Play"/>
              </a:endParaRPr>
            </a:p>
          </p:txBody>
        </p:sp>
        <p:sp>
          <p:nvSpPr>
            <p:cNvPr id="308" name="Google Shape;308;p19"/>
            <p:cNvSpPr/>
            <p:nvPr/>
          </p:nvSpPr>
          <p:spPr>
            <a:xfrm>
              <a:off x="3536062" y="2734143"/>
              <a:ext cx="3859913" cy="2069953"/>
            </a:xfrm>
            <a:custGeom>
              <a:avLst/>
              <a:gdLst/>
              <a:ahLst/>
              <a:cxnLst/>
              <a:rect l="l" t="t" r="r" b="b"/>
              <a:pathLst>
                <a:path w="3859913" h="2069953" extrusionOk="0">
                  <a:moveTo>
                    <a:pt x="3857900" y="850981"/>
                  </a:moveTo>
                  <a:lnTo>
                    <a:pt x="3710703" y="179396"/>
                  </a:lnTo>
                  <a:cubicBezTo>
                    <a:pt x="3706103" y="160996"/>
                    <a:pt x="3696904" y="142597"/>
                    <a:pt x="3678504" y="128797"/>
                  </a:cubicBezTo>
                  <a:cubicBezTo>
                    <a:pt x="3623306" y="87398"/>
                    <a:pt x="3563507" y="50599"/>
                    <a:pt x="3494508" y="32199"/>
                  </a:cubicBezTo>
                  <a:cubicBezTo>
                    <a:pt x="3434710" y="13800"/>
                    <a:pt x="3374911" y="0"/>
                    <a:pt x="3310513" y="0"/>
                  </a:cubicBezTo>
                  <a:cubicBezTo>
                    <a:pt x="3246114" y="0"/>
                    <a:pt x="3181715" y="9200"/>
                    <a:pt x="3126517" y="32199"/>
                  </a:cubicBezTo>
                  <a:cubicBezTo>
                    <a:pt x="3057518" y="55199"/>
                    <a:pt x="2997719" y="87398"/>
                    <a:pt x="2942521" y="128797"/>
                  </a:cubicBezTo>
                  <a:cubicBezTo>
                    <a:pt x="2924121" y="142597"/>
                    <a:pt x="2914922" y="160996"/>
                    <a:pt x="2910322" y="179396"/>
                  </a:cubicBezTo>
                  <a:lnTo>
                    <a:pt x="2850523" y="450790"/>
                  </a:lnTo>
                  <a:lnTo>
                    <a:pt x="2850523" y="450790"/>
                  </a:lnTo>
                  <a:lnTo>
                    <a:pt x="2790724" y="179396"/>
                  </a:lnTo>
                  <a:cubicBezTo>
                    <a:pt x="2786124" y="160996"/>
                    <a:pt x="2776925" y="142597"/>
                    <a:pt x="2758525" y="128797"/>
                  </a:cubicBezTo>
                  <a:cubicBezTo>
                    <a:pt x="2703326" y="87398"/>
                    <a:pt x="2643528" y="50599"/>
                    <a:pt x="2574529" y="32199"/>
                  </a:cubicBezTo>
                  <a:cubicBezTo>
                    <a:pt x="2514731" y="13800"/>
                    <a:pt x="2454932" y="0"/>
                    <a:pt x="2390533" y="0"/>
                  </a:cubicBezTo>
                  <a:cubicBezTo>
                    <a:pt x="2326135" y="0"/>
                    <a:pt x="2261736" y="9200"/>
                    <a:pt x="2206538" y="32199"/>
                  </a:cubicBezTo>
                  <a:cubicBezTo>
                    <a:pt x="2137539" y="55199"/>
                    <a:pt x="2077740" y="87398"/>
                    <a:pt x="2022542" y="128797"/>
                  </a:cubicBezTo>
                  <a:cubicBezTo>
                    <a:pt x="2004142" y="142597"/>
                    <a:pt x="1994942" y="160996"/>
                    <a:pt x="1990342" y="179396"/>
                  </a:cubicBezTo>
                  <a:lnTo>
                    <a:pt x="1930544" y="446190"/>
                  </a:lnTo>
                  <a:lnTo>
                    <a:pt x="1930544" y="450790"/>
                  </a:lnTo>
                  <a:lnTo>
                    <a:pt x="1870745" y="179396"/>
                  </a:lnTo>
                  <a:cubicBezTo>
                    <a:pt x="1866145" y="160996"/>
                    <a:pt x="1856945" y="142597"/>
                    <a:pt x="1838546" y="128797"/>
                  </a:cubicBezTo>
                  <a:cubicBezTo>
                    <a:pt x="1783347" y="87398"/>
                    <a:pt x="1723548" y="50599"/>
                    <a:pt x="1654550" y="32199"/>
                  </a:cubicBezTo>
                  <a:cubicBezTo>
                    <a:pt x="1594751" y="13800"/>
                    <a:pt x="1534953" y="0"/>
                    <a:pt x="1470554" y="0"/>
                  </a:cubicBezTo>
                  <a:cubicBezTo>
                    <a:pt x="1406155" y="0"/>
                    <a:pt x="1341757" y="9200"/>
                    <a:pt x="1286558" y="32199"/>
                  </a:cubicBezTo>
                  <a:cubicBezTo>
                    <a:pt x="1217560" y="55199"/>
                    <a:pt x="1157761" y="87398"/>
                    <a:pt x="1102562" y="128797"/>
                  </a:cubicBezTo>
                  <a:cubicBezTo>
                    <a:pt x="1084163" y="142597"/>
                    <a:pt x="1074963" y="160996"/>
                    <a:pt x="1070363" y="179396"/>
                  </a:cubicBezTo>
                  <a:lnTo>
                    <a:pt x="1010564" y="446190"/>
                  </a:lnTo>
                  <a:lnTo>
                    <a:pt x="1010564" y="446190"/>
                  </a:lnTo>
                  <a:lnTo>
                    <a:pt x="950766" y="179396"/>
                  </a:lnTo>
                  <a:cubicBezTo>
                    <a:pt x="946166" y="160996"/>
                    <a:pt x="936966" y="142597"/>
                    <a:pt x="918567" y="128797"/>
                  </a:cubicBezTo>
                  <a:cubicBezTo>
                    <a:pt x="863368" y="87398"/>
                    <a:pt x="803569" y="50599"/>
                    <a:pt x="734571" y="32199"/>
                  </a:cubicBezTo>
                  <a:cubicBezTo>
                    <a:pt x="674772" y="13800"/>
                    <a:pt x="614973" y="0"/>
                    <a:pt x="550575" y="0"/>
                  </a:cubicBezTo>
                  <a:cubicBezTo>
                    <a:pt x="486176" y="0"/>
                    <a:pt x="421778" y="9200"/>
                    <a:pt x="366579" y="32199"/>
                  </a:cubicBezTo>
                  <a:cubicBezTo>
                    <a:pt x="297581" y="55199"/>
                    <a:pt x="237782" y="87398"/>
                    <a:pt x="182583" y="128797"/>
                  </a:cubicBezTo>
                  <a:cubicBezTo>
                    <a:pt x="164184" y="142597"/>
                    <a:pt x="154984" y="160996"/>
                    <a:pt x="150384" y="179396"/>
                  </a:cubicBezTo>
                  <a:lnTo>
                    <a:pt x="3187" y="846381"/>
                  </a:lnTo>
                  <a:cubicBezTo>
                    <a:pt x="-10612" y="896980"/>
                    <a:pt x="21587" y="952179"/>
                    <a:pt x="76786" y="961378"/>
                  </a:cubicBezTo>
                  <a:cubicBezTo>
                    <a:pt x="81386" y="961378"/>
                    <a:pt x="85985" y="961378"/>
                    <a:pt x="90585" y="961378"/>
                  </a:cubicBezTo>
                  <a:cubicBezTo>
                    <a:pt x="131984" y="961378"/>
                    <a:pt x="168784" y="933779"/>
                    <a:pt x="182583" y="887780"/>
                  </a:cubicBezTo>
                  <a:lnTo>
                    <a:pt x="320580" y="275994"/>
                  </a:lnTo>
                  <a:lnTo>
                    <a:pt x="320580" y="602586"/>
                  </a:lnTo>
                  <a:lnTo>
                    <a:pt x="182583" y="1287971"/>
                  </a:lnTo>
                  <a:lnTo>
                    <a:pt x="320580" y="1287971"/>
                  </a:lnTo>
                  <a:lnTo>
                    <a:pt x="320580" y="2069953"/>
                  </a:lnTo>
                  <a:lnTo>
                    <a:pt x="504576" y="2069953"/>
                  </a:lnTo>
                  <a:lnTo>
                    <a:pt x="504576" y="1287971"/>
                  </a:lnTo>
                  <a:lnTo>
                    <a:pt x="596574" y="1287971"/>
                  </a:lnTo>
                  <a:lnTo>
                    <a:pt x="596574" y="2069953"/>
                  </a:lnTo>
                  <a:lnTo>
                    <a:pt x="780570" y="2069953"/>
                  </a:lnTo>
                  <a:lnTo>
                    <a:pt x="780570" y="1287971"/>
                  </a:lnTo>
                  <a:lnTo>
                    <a:pt x="918567" y="1287971"/>
                  </a:lnTo>
                  <a:lnTo>
                    <a:pt x="780570" y="602586"/>
                  </a:lnTo>
                  <a:lnTo>
                    <a:pt x="780570" y="275994"/>
                  </a:lnTo>
                  <a:lnTo>
                    <a:pt x="918567" y="892380"/>
                  </a:lnTo>
                  <a:cubicBezTo>
                    <a:pt x="927766" y="933779"/>
                    <a:pt x="964566" y="965978"/>
                    <a:pt x="1005965" y="965978"/>
                  </a:cubicBezTo>
                  <a:lnTo>
                    <a:pt x="1005965" y="965978"/>
                  </a:lnTo>
                  <a:cubicBezTo>
                    <a:pt x="1047364" y="965978"/>
                    <a:pt x="1084163" y="938379"/>
                    <a:pt x="1093363" y="892380"/>
                  </a:cubicBezTo>
                  <a:lnTo>
                    <a:pt x="1240559" y="275994"/>
                  </a:lnTo>
                  <a:lnTo>
                    <a:pt x="1240559" y="1011977"/>
                  </a:lnTo>
                  <a:lnTo>
                    <a:pt x="1240559" y="2069953"/>
                  </a:lnTo>
                  <a:lnTo>
                    <a:pt x="1424555" y="2069953"/>
                  </a:lnTo>
                  <a:lnTo>
                    <a:pt x="1424555" y="1011977"/>
                  </a:lnTo>
                  <a:lnTo>
                    <a:pt x="1516553" y="1011977"/>
                  </a:lnTo>
                  <a:lnTo>
                    <a:pt x="1516553" y="2069953"/>
                  </a:lnTo>
                  <a:lnTo>
                    <a:pt x="1700549" y="2069953"/>
                  </a:lnTo>
                  <a:lnTo>
                    <a:pt x="1700549" y="1011977"/>
                  </a:lnTo>
                  <a:lnTo>
                    <a:pt x="1700549" y="275994"/>
                  </a:lnTo>
                  <a:lnTo>
                    <a:pt x="1838546" y="892380"/>
                  </a:lnTo>
                  <a:cubicBezTo>
                    <a:pt x="1847746" y="933779"/>
                    <a:pt x="1884545" y="965978"/>
                    <a:pt x="1930544" y="965978"/>
                  </a:cubicBezTo>
                  <a:cubicBezTo>
                    <a:pt x="1930544" y="965978"/>
                    <a:pt x="1930544" y="965978"/>
                    <a:pt x="1930544" y="965978"/>
                  </a:cubicBezTo>
                  <a:lnTo>
                    <a:pt x="1930544" y="965978"/>
                  </a:lnTo>
                  <a:cubicBezTo>
                    <a:pt x="1971943" y="965978"/>
                    <a:pt x="2008742" y="938379"/>
                    <a:pt x="2017942" y="892380"/>
                  </a:cubicBezTo>
                  <a:lnTo>
                    <a:pt x="2160539" y="275994"/>
                  </a:lnTo>
                  <a:lnTo>
                    <a:pt x="2160539" y="607186"/>
                  </a:lnTo>
                  <a:lnTo>
                    <a:pt x="2022542" y="1287971"/>
                  </a:lnTo>
                  <a:lnTo>
                    <a:pt x="2160539" y="1287971"/>
                  </a:lnTo>
                  <a:lnTo>
                    <a:pt x="2160539" y="2069953"/>
                  </a:lnTo>
                  <a:lnTo>
                    <a:pt x="2344534" y="2069953"/>
                  </a:lnTo>
                  <a:lnTo>
                    <a:pt x="2344534" y="1287971"/>
                  </a:lnTo>
                  <a:lnTo>
                    <a:pt x="2436532" y="1287971"/>
                  </a:lnTo>
                  <a:lnTo>
                    <a:pt x="2436532" y="2069953"/>
                  </a:lnTo>
                  <a:lnTo>
                    <a:pt x="2620528" y="2069953"/>
                  </a:lnTo>
                  <a:lnTo>
                    <a:pt x="2620528" y="1287971"/>
                  </a:lnTo>
                  <a:lnTo>
                    <a:pt x="2758525" y="1287971"/>
                  </a:lnTo>
                  <a:lnTo>
                    <a:pt x="2620528" y="597986"/>
                  </a:lnTo>
                  <a:lnTo>
                    <a:pt x="2620528" y="275994"/>
                  </a:lnTo>
                  <a:lnTo>
                    <a:pt x="2758525" y="892380"/>
                  </a:lnTo>
                  <a:cubicBezTo>
                    <a:pt x="2767725" y="933779"/>
                    <a:pt x="2804524" y="965978"/>
                    <a:pt x="2850523" y="965978"/>
                  </a:cubicBezTo>
                  <a:cubicBezTo>
                    <a:pt x="2850523" y="965978"/>
                    <a:pt x="2850523" y="965978"/>
                    <a:pt x="2850523" y="965978"/>
                  </a:cubicBezTo>
                  <a:lnTo>
                    <a:pt x="2850523" y="965978"/>
                  </a:lnTo>
                  <a:cubicBezTo>
                    <a:pt x="2850523" y="965978"/>
                    <a:pt x="2850523" y="965978"/>
                    <a:pt x="2850523" y="965978"/>
                  </a:cubicBezTo>
                  <a:cubicBezTo>
                    <a:pt x="2891922" y="965978"/>
                    <a:pt x="2928721" y="938379"/>
                    <a:pt x="2942521" y="892380"/>
                  </a:cubicBezTo>
                  <a:lnTo>
                    <a:pt x="3080518" y="275994"/>
                  </a:lnTo>
                  <a:lnTo>
                    <a:pt x="3080518" y="1011977"/>
                  </a:lnTo>
                  <a:lnTo>
                    <a:pt x="3080518" y="2069953"/>
                  </a:lnTo>
                  <a:lnTo>
                    <a:pt x="3264514" y="2069953"/>
                  </a:lnTo>
                  <a:lnTo>
                    <a:pt x="3264514" y="1011977"/>
                  </a:lnTo>
                  <a:lnTo>
                    <a:pt x="3356511" y="1011977"/>
                  </a:lnTo>
                  <a:lnTo>
                    <a:pt x="3356511" y="2069953"/>
                  </a:lnTo>
                  <a:lnTo>
                    <a:pt x="3540507" y="2069953"/>
                  </a:lnTo>
                  <a:lnTo>
                    <a:pt x="3540507" y="1011977"/>
                  </a:lnTo>
                  <a:lnTo>
                    <a:pt x="3540507" y="275994"/>
                  </a:lnTo>
                  <a:lnTo>
                    <a:pt x="3678504" y="892380"/>
                  </a:lnTo>
                  <a:cubicBezTo>
                    <a:pt x="3687704" y="933779"/>
                    <a:pt x="3724503" y="965978"/>
                    <a:pt x="3770502" y="965978"/>
                  </a:cubicBezTo>
                  <a:cubicBezTo>
                    <a:pt x="3779702" y="965978"/>
                    <a:pt x="3793502" y="965978"/>
                    <a:pt x="3802701" y="961378"/>
                  </a:cubicBezTo>
                  <a:cubicBezTo>
                    <a:pt x="3844100" y="942979"/>
                    <a:pt x="3867100" y="896980"/>
                    <a:pt x="3857900" y="850981"/>
                  </a:cubicBezTo>
                  <a:close/>
                </a:path>
              </a:pathLst>
            </a:custGeom>
            <a:solidFill>
              <a:srgbClr val="EBD3A4"/>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Play"/>
                <a:ea typeface="Play"/>
                <a:cs typeface="Play"/>
                <a:sym typeface="Play"/>
              </a:endParaRPr>
            </a:p>
          </p:txBody>
        </p:sp>
      </p:grpSp>
      <p:sp>
        <p:nvSpPr>
          <p:cNvPr id="309" name="Google Shape;309;p19"/>
          <p:cNvSpPr txBox="1"/>
          <p:nvPr/>
        </p:nvSpPr>
        <p:spPr>
          <a:xfrm>
            <a:off x="578923" y="499049"/>
            <a:ext cx="7962177" cy="569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100" dirty="0">
                <a:solidFill>
                  <a:schemeClr val="dk1"/>
                </a:solidFill>
                <a:latin typeface="Calibri"/>
                <a:ea typeface="Calibri"/>
                <a:cs typeface="Calibri"/>
                <a:sym typeface="Calibri"/>
              </a:rPr>
              <a:t>Trabajadores Extranjeros</a:t>
            </a:r>
            <a:endParaRPr sz="3100" dirty="0">
              <a:solidFill>
                <a:schemeClr val="dk1"/>
              </a:solidFill>
              <a:latin typeface="Calibri"/>
              <a:ea typeface="Calibri"/>
              <a:cs typeface="Calibri"/>
              <a:sym typeface="Calibri"/>
            </a:endParaRPr>
          </a:p>
        </p:txBody>
      </p:sp>
      <p:sp>
        <p:nvSpPr>
          <p:cNvPr id="310" name="Google Shape;310;p19"/>
          <p:cNvSpPr txBox="1"/>
          <p:nvPr/>
        </p:nvSpPr>
        <p:spPr>
          <a:xfrm>
            <a:off x="459959" y="1587828"/>
            <a:ext cx="4437966"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604815"/>
              </a:buClr>
              <a:buSzPts val="1600"/>
              <a:buFont typeface="Calibri"/>
              <a:buNone/>
            </a:pPr>
            <a:r>
              <a:rPr lang="es-ES" sz="1600" b="0" i="0" u="none" strike="noStrike" cap="none">
                <a:solidFill>
                  <a:srgbClr val="604815"/>
                </a:solidFill>
                <a:latin typeface="Calibri"/>
                <a:ea typeface="Calibri"/>
                <a:cs typeface="Calibri"/>
                <a:sym typeface="Calibri"/>
              </a:rPr>
              <a:t>La contratación de un trabajador extranjero requiere la elaboración de un contrato de trabajo específico para extranjeros.</a:t>
            </a:r>
            <a:endParaRPr/>
          </a:p>
        </p:txBody>
      </p:sp>
      <p:grpSp>
        <p:nvGrpSpPr>
          <p:cNvPr id="311" name="Google Shape;311;p19"/>
          <p:cNvGrpSpPr/>
          <p:nvPr/>
        </p:nvGrpSpPr>
        <p:grpSpPr>
          <a:xfrm>
            <a:off x="459959" y="2571794"/>
            <a:ext cx="5334792" cy="3138553"/>
            <a:chOff x="0" y="383"/>
            <a:chExt cx="5334792" cy="3138553"/>
          </a:xfrm>
        </p:grpSpPr>
        <p:sp>
          <p:nvSpPr>
            <p:cNvPr id="312" name="Google Shape;312;p19"/>
            <p:cNvSpPr/>
            <p:nvPr/>
          </p:nvSpPr>
          <p:spPr>
            <a:xfrm>
              <a:off x="0" y="383"/>
              <a:ext cx="5334792" cy="896729"/>
            </a:xfrm>
            <a:prstGeom prst="roundRect">
              <a:avLst>
                <a:gd name="adj" fmla="val 10000"/>
              </a:avLst>
            </a:prstGeom>
            <a:solidFill>
              <a:srgbClr val="D33D3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271260" y="202147"/>
              <a:ext cx="493201" cy="49320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1035723" y="383"/>
              <a:ext cx="4299068" cy="896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txBox="1"/>
            <p:nvPr/>
          </p:nvSpPr>
          <p:spPr>
            <a:xfrm>
              <a:off x="1035723" y="383"/>
              <a:ext cx="4299068" cy="896729"/>
            </a:xfrm>
            <a:prstGeom prst="rect">
              <a:avLst/>
            </a:prstGeom>
            <a:noFill/>
            <a:ln>
              <a:noFill/>
            </a:ln>
          </p:spPr>
          <p:txBody>
            <a:bodyPr spcFirstLastPara="1" wrap="square" lIns="94900" tIns="94900" rIns="94900" bIns="94900" anchor="ctr" anchorCtr="0">
              <a:noAutofit/>
            </a:bodyPr>
            <a:lstStyle/>
            <a:p>
              <a:pPr marL="0" marR="0" lvl="0" indent="0" algn="l" rtl="0">
                <a:lnSpc>
                  <a:spcPct val="100000"/>
                </a:lnSpc>
                <a:spcBef>
                  <a:spcPts val="0"/>
                </a:spcBef>
                <a:spcAft>
                  <a:spcPts val="0"/>
                </a:spcAft>
                <a:buClr>
                  <a:schemeClr val="dk1"/>
                </a:buClr>
                <a:buSzPts val="1500"/>
                <a:buFont typeface="Play"/>
                <a:buNone/>
              </a:pPr>
              <a:r>
                <a:rPr lang="es-ES" sz="1500">
                  <a:solidFill>
                    <a:schemeClr val="dk1"/>
                  </a:solidFill>
                  <a:latin typeface="Play"/>
                  <a:ea typeface="Play"/>
                  <a:cs typeface="Play"/>
                  <a:sym typeface="Play"/>
                </a:rPr>
                <a:t>El empleador debe obtener la autorización del Ministerio de Trabajo para contratar a un trabajador extranjero.</a:t>
              </a:r>
              <a:endParaRPr sz="1500">
                <a:solidFill>
                  <a:schemeClr val="dk1"/>
                </a:solidFill>
                <a:latin typeface="Play"/>
                <a:ea typeface="Play"/>
                <a:cs typeface="Play"/>
                <a:sym typeface="Play"/>
              </a:endParaRPr>
            </a:p>
          </p:txBody>
        </p:sp>
        <p:sp>
          <p:nvSpPr>
            <p:cNvPr id="316" name="Google Shape;316;p19"/>
            <p:cNvSpPr/>
            <p:nvPr/>
          </p:nvSpPr>
          <p:spPr>
            <a:xfrm>
              <a:off x="0" y="1121295"/>
              <a:ext cx="5334792" cy="896729"/>
            </a:xfrm>
            <a:prstGeom prst="roundRect">
              <a:avLst>
                <a:gd name="adj" fmla="val 10000"/>
              </a:avLst>
            </a:prstGeom>
            <a:solidFill>
              <a:srgbClr val="D23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271260" y="1323059"/>
              <a:ext cx="493201" cy="49320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1035723" y="1121295"/>
              <a:ext cx="4299068" cy="896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txBox="1"/>
            <p:nvPr/>
          </p:nvSpPr>
          <p:spPr>
            <a:xfrm>
              <a:off x="1035723" y="1121295"/>
              <a:ext cx="4299068" cy="896729"/>
            </a:xfrm>
            <a:prstGeom prst="rect">
              <a:avLst/>
            </a:prstGeom>
            <a:noFill/>
            <a:ln>
              <a:noFill/>
            </a:ln>
          </p:spPr>
          <p:txBody>
            <a:bodyPr spcFirstLastPara="1" wrap="square" lIns="94900" tIns="94900" rIns="94900" bIns="94900" anchor="ctr" anchorCtr="0">
              <a:noAutofit/>
            </a:bodyPr>
            <a:lstStyle/>
            <a:p>
              <a:pPr marL="0" marR="0" lvl="0" indent="0" algn="l" rtl="0">
                <a:lnSpc>
                  <a:spcPct val="100000"/>
                </a:lnSpc>
                <a:spcBef>
                  <a:spcPts val="0"/>
                </a:spcBef>
                <a:spcAft>
                  <a:spcPts val="0"/>
                </a:spcAft>
                <a:buClr>
                  <a:schemeClr val="dk1"/>
                </a:buClr>
                <a:buSzPts val="1500"/>
                <a:buFont typeface="Play"/>
                <a:buNone/>
              </a:pPr>
              <a:r>
                <a:rPr lang="es-ES" sz="1500">
                  <a:solidFill>
                    <a:schemeClr val="dk1"/>
                  </a:solidFill>
                  <a:latin typeface="Play"/>
                  <a:ea typeface="Play"/>
                  <a:cs typeface="Play"/>
                  <a:sym typeface="Play"/>
                </a:rPr>
                <a:t>La autorización se refleja en una visa estampada en el contrato, cuya fecha indica el inicio de vigencia.</a:t>
              </a:r>
              <a:endParaRPr sz="1500">
                <a:solidFill>
                  <a:schemeClr val="dk1"/>
                </a:solidFill>
                <a:latin typeface="Play"/>
                <a:ea typeface="Play"/>
                <a:cs typeface="Play"/>
                <a:sym typeface="Play"/>
              </a:endParaRPr>
            </a:p>
          </p:txBody>
        </p:sp>
        <p:sp>
          <p:nvSpPr>
            <p:cNvPr id="320" name="Google Shape;320;p19"/>
            <p:cNvSpPr/>
            <p:nvPr/>
          </p:nvSpPr>
          <p:spPr>
            <a:xfrm>
              <a:off x="0" y="2242207"/>
              <a:ext cx="5334792" cy="896729"/>
            </a:xfrm>
            <a:prstGeom prst="roundRect">
              <a:avLst>
                <a:gd name="adj" fmla="val 10000"/>
              </a:avLst>
            </a:prstGeom>
            <a:solidFill>
              <a:srgbClr val="D33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271260" y="2443972"/>
              <a:ext cx="493201" cy="493201"/>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1035723" y="2242207"/>
              <a:ext cx="4299068" cy="8967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txBox="1"/>
            <p:nvPr/>
          </p:nvSpPr>
          <p:spPr>
            <a:xfrm>
              <a:off x="1035723" y="2242207"/>
              <a:ext cx="4299068" cy="896729"/>
            </a:xfrm>
            <a:prstGeom prst="rect">
              <a:avLst/>
            </a:prstGeom>
            <a:noFill/>
            <a:ln>
              <a:noFill/>
            </a:ln>
          </p:spPr>
          <p:txBody>
            <a:bodyPr spcFirstLastPara="1" wrap="square" lIns="94900" tIns="94900" rIns="94900" bIns="94900" anchor="ctr" anchorCtr="0">
              <a:noAutofit/>
            </a:bodyPr>
            <a:lstStyle/>
            <a:p>
              <a:pPr marL="0" marR="0" lvl="0" indent="0" algn="l" rtl="0">
                <a:lnSpc>
                  <a:spcPct val="100000"/>
                </a:lnSpc>
                <a:spcBef>
                  <a:spcPts val="0"/>
                </a:spcBef>
                <a:spcAft>
                  <a:spcPts val="0"/>
                </a:spcAft>
                <a:buClr>
                  <a:schemeClr val="dk1"/>
                </a:buClr>
                <a:buSzPts val="1500"/>
                <a:buFont typeface="Play"/>
                <a:buNone/>
              </a:pPr>
              <a:r>
                <a:rPr lang="es-ES" sz="1500">
                  <a:solidFill>
                    <a:schemeClr val="dk1"/>
                  </a:solidFill>
                  <a:latin typeface="Play"/>
                  <a:ea typeface="Play"/>
                  <a:cs typeface="Play"/>
                  <a:sym typeface="Play"/>
                </a:rPr>
                <a:t>El contrato debe ajustarse al modelo oficial del Ministerio de Empleo</a:t>
              </a:r>
              <a:endParaRPr sz="1500">
                <a:solidFill>
                  <a:schemeClr val="dk1"/>
                </a:solidFill>
                <a:latin typeface="Play"/>
                <a:ea typeface="Play"/>
                <a:cs typeface="Play"/>
                <a:sym typeface="Play"/>
              </a:endParaRPr>
            </a:p>
          </p:txBody>
        </p:sp>
      </p:grpSp>
      <p:sp>
        <p:nvSpPr>
          <p:cNvPr id="2" name="Rectángulo 1">
            <a:extLst>
              <a:ext uri="{FF2B5EF4-FFF2-40B4-BE49-F238E27FC236}">
                <a16:creationId xmlns:a16="http://schemas.microsoft.com/office/drawing/2014/main" id="{172BA27D-DA7A-2D08-1FAE-2F78393D9D4E}"/>
              </a:ext>
            </a:extLst>
          </p:cNvPr>
          <p:cNvSpPr/>
          <p:nvPr/>
        </p:nvSpPr>
        <p:spPr>
          <a:xfrm>
            <a:off x="701380" y="995581"/>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330" name="Google Shape;330;p20"/>
          <p:cNvSpPr txBox="1">
            <a:spLocks noGrp="1"/>
          </p:cNvSpPr>
          <p:nvPr>
            <p:ph type="title"/>
          </p:nvPr>
        </p:nvSpPr>
        <p:spPr>
          <a:xfrm>
            <a:off x="613282" y="478133"/>
            <a:ext cx="573785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dirty="0">
                <a:latin typeface="Calibri"/>
                <a:ea typeface="Calibri"/>
                <a:cs typeface="Calibri"/>
                <a:sym typeface="Calibri"/>
              </a:rPr>
              <a:t>Seguridad Social</a:t>
            </a:r>
            <a:endParaRPr dirty="0"/>
          </a:p>
        </p:txBody>
      </p:sp>
      <p:sp>
        <p:nvSpPr>
          <p:cNvPr id="331" name="Google Shape;331;p20"/>
          <p:cNvSpPr txBox="1">
            <a:spLocks noGrp="1"/>
          </p:cNvSpPr>
          <p:nvPr>
            <p:ph type="body" idx="1"/>
          </p:nvPr>
        </p:nvSpPr>
        <p:spPr>
          <a:xfrm>
            <a:off x="567562" y="1122399"/>
            <a:ext cx="11328602" cy="4006614"/>
          </a:xfrm>
          <a:prstGeom prst="rect">
            <a:avLst/>
          </a:prstGeom>
          <a:noFill/>
          <a:ln>
            <a:noFill/>
          </a:ln>
        </p:spPr>
        <p:txBody>
          <a:bodyPr spcFirstLastPara="1" wrap="square" lIns="91425" tIns="45700" rIns="91425" bIns="45700" anchor="t" anchorCtr="0">
            <a:normAutofit/>
          </a:bodyPr>
          <a:lstStyle/>
          <a:p>
            <a:pPr marL="228600" lvl="0" indent="-140208" algn="l" rtl="0">
              <a:lnSpc>
                <a:spcPct val="120000"/>
              </a:lnSpc>
              <a:spcBef>
                <a:spcPts val="0"/>
              </a:spcBef>
              <a:spcAft>
                <a:spcPts val="0"/>
              </a:spcAft>
              <a:buClr>
                <a:schemeClr val="dk1"/>
              </a:buClr>
              <a:buSzPts val="1392"/>
              <a:buNone/>
            </a:pPr>
            <a:endParaRPr sz="1600">
              <a:latin typeface="Calibri"/>
              <a:ea typeface="Calibri"/>
              <a:cs typeface="Calibri"/>
              <a:sym typeface="Calibri"/>
            </a:endParaRPr>
          </a:p>
          <a:p>
            <a:pPr marL="228600" lvl="0" indent="-228600" algn="just" rtl="0">
              <a:lnSpc>
                <a:spcPct val="120000"/>
              </a:lnSpc>
              <a:spcBef>
                <a:spcPts val="1000"/>
              </a:spcBef>
              <a:spcAft>
                <a:spcPts val="0"/>
              </a:spcAft>
              <a:buClr>
                <a:schemeClr val="dk1"/>
              </a:buClr>
              <a:buSzPts val="1392"/>
              <a:buChar char="•"/>
            </a:pPr>
            <a:r>
              <a:rPr lang="es-ES" sz="1600">
                <a:latin typeface="Calibri"/>
                <a:ea typeface="Calibri"/>
                <a:cs typeface="Calibri"/>
                <a:sym typeface="Calibri"/>
              </a:rPr>
              <a:t>El régimen de protección social en Marruecos cubre a todos los trabajadores.</a:t>
            </a:r>
            <a:endParaRPr/>
          </a:p>
          <a:p>
            <a:pPr marL="228600" lvl="0" indent="-228600" algn="just" rtl="0">
              <a:lnSpc>
                <a:spcPct val="120000"/>
              </a:lnSpc>
              <a:spcBef>
                <a:spcPts val="1000"/>
              </a:spcBef>
              <a:spcAft>
                <a:spcPts val="0"/>
              </a:spcAft>
              <a:buClr>
                <a:schemeClr val="dk1"/>
              </a:buClr>
              <a:buSzPts val="1392"/>
              <a:buChar char="•"/>
            </a:pPr>
            <a:r>
              <a:rPr lang="es-ES" sz="1600">
                <a:latin typeface="Calibri"/>
                <a:ea typeface="Calibri"/>
                <a:cs typeface="Calibri"/>
                <a:sym typeface="Calibri"/>
              </a:rPr>
              <a:t>Los empleadores deben afiliarse a la Caja Nacional de Seguridad Social (CNSS) y declarar los salarios mensuales y días trabajados de sus empleados.</a:t>
            </a:r>
            <a:endParaRPr/>
          </a:p>
          <a:p>
            <a:pPr marL="228600" lvl="0" indent="-228600" algn="just" rtl="0">
              <a:lnSpc>
                <a:spcPct val="120000"/>
              </a:lnSpc>
              <a:spcBef>
                <a:spcPts val="1000"/>
              </a:spcBef>
              <a:spcAft>
                <a:spcPts val="0"/>
              </a:spcAft>
              <a:buClr>
                <a:schemeClr val="dk1"/>
              </a:buClr>
              <a:buSzPts val="1392"/>
              <a:buChar char="•"/>
            </a:pPr>
            <a:r>
              <a:rPr lang="es-ES" sz="1600">
                <a:latin typeface="Calibri"/>
                <a:ea typeface="Calibri"/>
                <a:cs typeface="Calibri"/>
                <a:sym typeface="Calibri"/>
              </a:rPr>
              <a:t>Las cotizaciones a la CNSS se calculan sobre el total de remuneraciones y beneficios percibidos por los trabajadores. </a:t>
            </a:r>
            <a:endParaRPr/>
          </a:p>
        </p:txBody>
      </p:sp>
      <p:cxnSp>
        <p:nvCxnSpPr>
          <p:cNvPr id="332" name="Google Shape;332;p2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333" name="Google Shape;333;p20"/>
          <p:cNvPicPr preferRelativeResize="0"/>
          <p:nvPr/>
        </p:nvPicPr>
        <p:blipFill rotWithShape="1">
          <a:blip r:embed="rId3">
            <a:alphaModFix/>
          </a:blip>
          <a:srcRect/>
          <a:stretch/>
        </p:blipFill>
        <p:spPr>
          <a:xfrm>
            <a:off x="1202663" y="4964728"/>
            <a:ext cx="10058400" cy="1839120"/>
          </a:xfrm>
          <a:prstGeom prst="rect">
            <a:avLst/>
          </a:prstGeom>
          <a:noFill/>
          <a:ln>
            <a:noFill/>
          </a:ln>
        </p:spPr>
      </p:pic>
      <p:pic>
        <p:nvPicPr>
          <p:cNvPr id="334" name="Google Shape;334;p20"/>
          <p:cNvPicPr preferRelativeResize="0"/>
          <p:nvPr/>
        </p:nvPicPr>
        <p:blipFill rotWithShape="1">
          <a:blip r:embed="rId4">
            <a:alphaModFix/>
          </a:blip>
          <a:srcRect/>
          <a:stretch/>
        </p:blipFill>
        <p:spPr>
          <a:xfrm>
            <a:off x="5113760" y="3125706"/>
            <a:ext cx="2236206" cy="1992972"/>
          </a:xfrm>
          <a:prstGeom prst="rect">
            <a:avLst/>
          </a:prstGeom>
          <a:noFill/>
          <a:ln>
            <a:noFill/>
          </a:ln>
        </p:spPr>
      </p:pic>
      <p:sp>
        <p:nvSpPr>
          <p:cNvPr id="2" name="Rectángulo 1">
            <a:extLst>
              <a:ext uri="{FF2B5EF4-FFF2-40B4-BE49-F238E27FC236}">
                <a16:creationId xmlns:a16="http://schemas.microsoft.com/office/drawing/2014/main" id="{1ADCEA5D-BCC2-A997-7FAC-B249BF36A147}"/>
              </a:ext>
            </a:extLst>
          </p:cNvPr>
          <p:cNvSpPr/>
          <p:nvPr/>
        </p:nvSpPr>
        <p:spPr>
          <a:xfrm>
            <a:off x="692236"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574764" y="509453"/>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a:latin typeface="Calibri"/>
                <a:ea typeface="Calibri"/>
                <a:cs typeface="Calibri"/>
                <a:sym typeface="Calibri"/>
              </a:rPr>
              <a:t>Tasas de cotización por ley</a:t>
            </a:r>
            <a:endParaRPr/>
          </a:p>
        </p:txBody>
      </p:sp>
      <p:graphicFrame>
        <p:nvGraphicFramePr>
          <p:cNvPr id="341" name="Google Shape;341;p21"/>
          <p:cNvGraphicFramePr/>
          <p:nvPr>
            <p:extLst>
              <p:ext uri="{D42A27DB-BD31-4B8C-83A1-F6EECF244321}">
                <p14:modId xmlns:p14="http://schemas.microsoft.com/office/powerpoint/2010/main" val="3247287081"/>
              </p:ext>
            </p:extLst>
          </p:nvPr>
        </p:nvGraphicFramePr>
        <p:xfrm>
          <a:off x="574764" y="1606733"/>
          <a:ext cx="11066850" cy="4323775"/>
        </p:xfrm>
        <a:graphic>
          <a:graphicData uri="http://schemas.openxmlformats.org/drawingml/2006/table">
            <a:tbl>
              <a:tblPr firstRow="1" bandRow="1">
                <a:noFill/>
                <a:tableStyleId>{55F5CDE2-44A4-44EC-B536-DBA73B98ADCD}</a:tableStyleId>
              </a:tblPr>
              <a:tblGrid>
                <a:gridCol w="2469050">
                  <a:extLst>
                    <a:ext uri="{9D8B030D-6E8A-4147-A177-3AD203B41FA5}">
                      <a16:colId xmlns:a16="http://schemas.microsoft.com/office/drawing/2014/main" val="20000"/>
                    </a:ext>
                  </a:extLst>
                </a:gridCol>
                <a:gridCol w="1957675">
                  <a:extLst>
                    <a:ext uri="{9D8B030D-6E8A-4147-A177-3AD203B41FA5}">
                      <a16:colId xmlns:a16="http://schemas.microsoft.com/office/drawing/2014/main" val="20001"/>
                    </a:ext>
                  </a:extLst>
                </a:gridCol>
                <a:gridCol w="2213375">
                  <a:extLst>
                    <a:ext uri="{9D8B030D-6E8A-4147-A177-3AD203B41FA5}">
                      <a16:colId xmlns:a16="http://schemas.microsoft.com/office/drawing/2014/main" val="20002"/>
                    </a:ext>
                  </a:extLst>
                </a:gridCol>
                <a:gridCol w="2213375">
                  <a:extLst>
                    <a:ext uri="{9D8B030D-6E8A-4147-A177-3AD203B41FA5}">
                      <a16:colId xmlns:a16="http://schemas.microsoft.com/office/drawing/2014/main" val="20003"/>
                    </a:ext>
                  </a:extLst>
                </a:gridCol>
                <a:gridCol w="2213375">
                  <a:extLst>
                    <a:ext uri="{9D8B030D-6E8A-4147-A177-3AD203B41FA5}">
                      <a16:colId xmlns:a16="http://schemas.microsoft.com/office/drawing/2014/main" val="20004"/>
                    </a:ext>
                  </a:extLst>
                </a:gridCol>
              </a:tblGrid>
              <a:tr h="369150">
                <a:tc>
                  <a:txBody>
                    <a:bodyPr/>
                    <a:lstStyle/>
                    <a:p>
                      <a:pPr marL="0" marR="0" lvl="0" indent="0" algn="ctr" rtl="0">
                        <a:spcBef>
                          <a:spcPts val="0"/>
                        </a:spcBef>
                        <a:spcAft>
                          <a:spcPts val="0"/>
                        </a:spcAft>
                        <a:buNone/>
                      </a:pPr>
                      <a:r>
                        <a:rPr lang="es-ES" sz="1050" u="none" strike="noStrike" cap="none" dirty="0"/>
                        <a:t>Riesgos</a:t>
                      </a:r>
                      <a:endParaRPr dirty="0"/>
                    </a:p>
                  </a:txBody>
                  <a:tcPr marL="91450" marR="91450" marT="45725" marB="45725" anchor="ctr">
                    <a:solidFill>
                      <a:srgbClr val="DF6363"/>
                    </a:solidFill>
                  </a:tcPr>
                </a:tc>
                <a:tc>
                  <a:txBody>
                    <a:bodyPr/>
                    <a:lstStyle/>
                    <a:p>
                      <a:pPr marL="0" marR="0" lvl="0" indent="0" algn="ctr" rtl="0">
                        <a:spcBef>
                          <a:spcPts val="0"/>
                        </a:spcBef>
                        <a:spcAft>
                          <a:spcPts val="0"/>
                        </a:spcAft>
                        <a:buNone/>
                      </a:pPr>
                      <a:r>
                        <a:rPr lang="es-ES" sz="1050" u="none" strike="noStrike" cap="none" dirty="0"/>
                        <a:t>Cotización Patronal</a:t>
                      </a:r>
                      <a:endParaRPr dirty="0"/>
                    </a:p>
                  </a:txBody>
                  <a:tcPr marL="91450" marR="91450" marT="45725" marB="45725" anchor="ctr">
                    <a:solidFill>
                      <a:srgbClr val="DD5959"/>
                    </a:solidFill>
                  </a:tcPr>
                </a:tc>
                <a:tc>
                  <a:txBody>
                    <a:bodyPr/>
                    <a:lstStyle/>
                    <a:p>
                      <a:pPr marL="0" marR="0" lvl="0" indent="0" algn="ctr" rtl="0">
                        <a:spcBef>
                          <a:spcPts val="0"/>
                        </a:spcBef>
                        <a:spcAft>
                          <a:spcPts val="0"/>
                        </a:spcAft>
                        <a:buNone/>
                      </a:pPr>
                      <a:r>
                        <a:rPr lang="es-ES" sz="1050" u="none" strike="noStrike" cap="none" dirty="0"/>
                        <a:t>Cotización Salarial</a:t>
                      </a:r>
                      <a:endParaRPr dirty="0"/>
                    </a:p>
                  </a:txBody>
                  <a:tcPr marL="91450" marR="91450" marT="45725" marB="45725" anchor="ctr">
                    <a:solidFill>
                      <a:srgbClr val="DF6363"/>
                    </a:solidFill>
                  </a:tcPr>
                </a:tc>
                <a:tc>
                  <a:txBody>
                    <a:bodyPr/>
                    <a:lstStyle/>
                    <a:p>
                      <a:pPr marL="0" marR="0" lvl="0" indent="0" algn="ctr" rtl="0">
                        <a:spcBef>
                          <a:spcPts val="0"/>
                        </a:spcBef>
                        <a:spcAft>
                          <a:spcPts val="0"/>
                        </a:spcAft>
                        <a:buNone/>
                      </a:pPr>
                      <a:r>
                        <a:rPr lang="es-ES" sz="1050" u="none" strike="noStrike" cap="none" dirty="0"/>
                        <a:t>Techo</a:t>
                      </a:r>
                      <a:endParaRPr dirty="0"/>
                    </a:p>
                  </a:txBody>
                  <a:tcPr marL="91450" marR="91450" marT="45725" marB="45725" anchor="ctr">
                    <a:solidFill>
                      <a:srgbClr val="DF6363"/>
                    </a:solidFill>
                  </a:tcPr>
                </a:tc>
                <a:tc>
                  <a:txBody>
                    <a:bodyPr/>
                    <a:lstStyle/>
                    <a:p>
                      <a:pPr marL="0" marR="0" lvl="0" indent="0" algn="ctr" rtl="0">
                        <a:spcBef>
                          <a:spcPts val="0"/>
                        </a:spcBef>
                        <a:spcAft>
                          <a:spcPts val="0"/>
                        </a:spcAft>
                        <a:buNone/>
                      </a:pPr>
                      <a:r>
                        <a:rPr lang="es-ES" sz="1050" u="none" strike="noStrike" cap="none" dirty="0"/>
                        <a:t>Total</a:t>
                      </a:r>
                      <a:endParaRPr dirty="0"/>
                    </a:p>
                  </a:txBody>
                  <a:tcPr marL="91450" marR="91450" marT="45725" marB="45725" anchor="ctr">
                    <a:solidFill>
                      <a:srgbClr val="DD5959"/>
                    </a:solidFill>
                  </a:tcPr>
                </a:tc>
                <a:extLst>
                  <a:ext uri="{0D108BD9-81ED-4DB2-BD59-A6C34878D82A}">
                    <a16:rowId xmlns:a16="http://schemas.microsoft.com/office/drawing/2014/main" val="10000"/>
                  </a:ext>
                </a:extLst>
              </a:tr>
              <a:tr h="867500">
                <a:tc>
                  <a:txBody>
                    <a:bodyPr/>
                    <a:lstStyle/>
                    <a:p>
                      <a:pPr marL="0" marR="0" lvl="0" indent="0" algn="l" rtl="0">
                        <a:spcBef>
                          <a:spcPts val="0"/>
                        </a:spcBef>
                        <a:spcAft>
                          <a:spcPts val="0"/>
                        </a:spcAft>
                        <a:buNone/>
                      </a:pPr>
                      <a:r>
                        <a:rPr lang="es-ES" sz="1050" u="none" strike="noStrike" cap="none" dirty="0"/>
                        <a:t>Cotizaciones del seguro por enfermedad, maternidad y fallecimiento</a:t>
                      </a:r>
                      <a:endParaRPr dirty="0"/>
                    </a:p>
                  </a:txBody>
                  <a:tcPr marL="91450" marR="91450" marT="45725" marB="45725" anchor="ctr"/>
                </a:tc>
                <a:tc>
                  <a:txBody>
                    <a:bodyPr/>
                    <a:lstStyle/>
                    <a:p>
                      <a:pPr marL="0" marR="0" lvl="0" indent="0" algn="ctr" rtl="0">
                        <a:spcBef>
                          <a:spcPts val="0"/>
                        </a:spcBef>
                        <a:spcAft>
                          <a:spcPts val="0"/>
                        </a:spcAft>
                        <a:buNone/>
                      </a:pPr>
                      <a:r>
                        <a:rPr lang="es-ES" sz="1050"/>
                        <a:t>0,67%</a:t>
                      </a:r>
                      <a:endParaRPr/>
                    </a:p>
                  </a:txBody>
                  <a:tcPr marL="91450" marR="91450" marT="45725" marB="45725" anchor="ctr"/>
                </a:tc>
                <a:tc>
                  <a:txBody>
                    <a:bodyPr/>
                    <a:lstStyle/>
                    <a:p>
                      <a:pPr marL="0" marR="0" lvl="0" indent="0" algn="ctr" rtl="0">
                        <a:spcBef>
                          <a:spcPts val="0"/>
                        </a:spcBef>
                        <a:spcAft>
                          <a:spcPts val="0"/>
                        </a:spcAft>
                        <a:buNone/>
                      </a:pPr>
                      <a:r>
                        <a:rPr lang="es-ES" sz="1050"/>
                        <a:t>0,33%</a:t>
                      </a:r>
                      <a:endParaRPr/>
                    </a:p>
                  </a:txBody>
                  <a:tcPr marL="91450" marR="91450" marT="45725" marB="45725" anchor="ctr"/>
                </a:tc>
                <a:tc>
                  <a:txBody>
                    <a:bodyPr/>
                    <a:lstStyle/>
                    <a:p>
                      <a:pPr marL="0" marR="0" lvl="0" indent="0" algn="ctr" rtl="0">
                        <a:spcBef>
                          <a:spcPts val="0"/>
                        </a:spcBef>
                        <a:spcAft>
                          <a:spcPts val="0"/>
                        </a:spcAft>
                        <a:buNone/>
                      </a:pPr>
                      <a:r>
                        <a:rPr lang="es-ES" sz="1050"/>
                        <a:t>6000 DH</a:t>
                      </a:r>
                      <a:endParaRPr/>
                    </a:p>
                  </a:txBody>
                  <a:tcPr marL="91450" marR="91450" marT="45725" marB="45725" anchor="ctr"/>
                </a:tc>
                <a:tc>
                  <a:txBody>
                    <a:bodyPr/>
                    <a:lstStyle/>
                    <a:p>
                      <a:pPr marL="0" marR="0" lvl="0" indent="0" algn="ctr" rtl="0">
                        <a:spcBef>
                          <a:spcPts val="0"/>
                        </a:spcBef>
                        <a:spcAft>
                          <a:spcPts val="0"/>
                        </a:spcAft>
                        <a:buNone/>
                      </a:pPr>
                      <a:r>
                        <a:rPr lang="es-ES" sz="1050"/>
                        <a:t>1%</a:t>
                      </a:r>
                      <a:endParaRPr/>
                    </a:p>
                  </a:txBody>
                  <a:tcPr marL="91450" marR="91450" marT="45725" marB="45725" anchor="ctr"/>
                </a:tc>
                <a:extLst>
                  <a:ext uri="{0D108BD9-81ED-4DB2-BD59-A6C34878D82A}">
                    <a16:rowId xmlns:a16="http://schemas.microsoft.com/office/drawing/2014/main" val="10001"/>
                  </a:ext>
                </a:extLst>
              </a:tr>
              <a:tr h="426050">
                <a:tc>
                  <a:txBody>
                    <a:bodyPr/>
                    <a:lstStyle/>
                    <a:p>
                      <a:pPr marL="0" marR="0" lvl="0" indent="0" algn="l" rtl="0">
                        <a:spcBef>
                          <a:spcPts val="0"/>
                        </a:spcBef>
                        <a:spcAft>
                          <a:spcPts val="0"/>
                        </a:spcAft>
                        <a:buNone/>
                      </a:pPr>
                      <a:r>
                        <a:rPr lang="es-ES" sz="1050"/>
                        <a:t>Pensión</a:t>
                      </a:r>
                      <a:endParaRPr/>
                    </a:p>
                  </a:txBody>
                  <a:tcPr marL="91450" marR="91450" marT="45725" marB="45725" anchor="ctr"/>
                </a:tc>
                <a:tc>
                  <a:txBody>
                    <a:bodyPr/>
                    <a:lstStyle/>
                    <a:p>
                      <a:pPr marL="0" marR="0" lvl="0" indent="0" algn="ctr" rtl="0">
                        <a:spcBef>
                          <a:spcPts val="0"/>
                        </a:spcBef>
                        <a:spcAft>
                          <a:spcPts val="0"/>
                        </a:spcAft>
                        <a:buNone/>
                      </a:pPr>
                      <a:r>
                        <a:rPr lang="es-ES" sz="1050"/>
                        <a:t>7,93%</a:t>
                      </a:r>
                      <a:endParaRPr/>
                    </a:p>
                  </a:txBody>
                  <a:tcPr marL="91450" marR="91450" marT="45725" marB="45725" anchor="ctr"/>
                </a:tc>
                <a:tc>
                  <a:txBody>
                    <a:bodyPr/>
                    <a:lstStyle/>
                    <a:p>
                      <a:pPr marL="0" marR="0" lvl="0" indent="0" algn="ctr" rtl="0">
                        <a:spcBef>
                          <a:spcPts val="0"/>
                        </a:spcBef>
                        <a:spcAft>
                          <a:spcPts val="0"/>
                        </a:spcAft>
                        <a:buNone/>
                      </a:pPr>
                      <a:r>
                        <a:rPr lang="es-ES" sz="1050"/>
                        <a:t>3,96%</a:t>
                      </a:r>
                      <a:endParaRPr/>
                    </a:p>
                  </a:txBody>
                  <a:tcPr marL="91450" marR="91450" marT="45725" marB="45725" anchor="ctr"/>
                </a:tc>
                <a:tc>
                  <a:txBody>
                    <a:bodyPr/>
                    <a:lstStyle/>
                    <a:p>
                      <a:pPr marL="0" marR="0" lvl="0" indent="0" algn="ctr" rtl="0">
                        <a:spcBef>
                          <a:spcPts val="0"/>
                        </a:spcBef>
                        <a:spcAft>
                          <a:spcPts val="0"/>
                        </a:spcAft>
                        <a:buNone/>
                      </a:pPr>
                      <a:r>
                        <a:rPr lang="es-ES" sz="1050"/>
                        <a:t>6000 DH</a:t>
                      </a:r>
                      <a:endParaRPr/>
                    </a:p>
                  </a:txBody>
                  <a:tcPr marL="91450" marR="91450" marT="45725" marB="45725" anchor="ctr"/>
                </a:tc>
                <a:tc>
                  <a:txBody>
                    <a:bodyPr/>
                    <a:lstStyle/>
                    <a:p>
                      <a:pPr marL="0" marR="0" lvl="0" indent="0" algn="ctr" rtl="0">
                        <a:spcBef>
                          <a:spcPts val="0"/>
                        </a:spcBef>
                        <a:spcAft>
                          <a:spcPts val="0"/>
                        </a:spcAft>
                        <a:buNone/>
                      </a:pPr>
                      <a:r>
                        <a:rPr lang="es-ES" sz="1050"/>
                        <a:t>11,89%</a:t>
                      </a:r>
                      <a:endParaRPr/>
                    </a:p>
                  </a:txBody>
                  <a:tcPr marL="91450" marR="91450" marT="45725" marB="45725" anchor="ctr"/>
                </a:tc>
                <a:extLst>
                  <a:ext uri="{0D108BD9-81ED-4DB2-BD59-A6C34878D82A}">
                    <a16:rowId xmlns:a16="http://schemas.microsoft.com/office/drawing/2014/main" val="10002"/>
                  </a:ext>
                </a:extLst>
              </a:tr>
              <a:tr h="478350">
                <a:tc>
                  <a:txBody>
                    <a:bodyPr/>
                    <a:lstStyle/>
                    <a:p>
                      <a:pPr marL="0" marR="0" lvl="0" indent="0" algn="l" rtl="0">
                        <a:spcBef>
                          <a:spcPts val="0"/>
                        </a:spcBef>
                        <a:spcAft>
                          <a:spcPts val="0"/>
                        </a:spcAft>
                        <a:buNone/>
                      </a:pPr>
                      <a:r>
                        <a:rPr lang="es-ES" sz="1050"/>
                        <a:t>Prestaciones familiares</a:t>
                      </a:r>
                      <a:endParaRPr/>
                    </a:p>
                  </a:txBody>
                  <a:tcPr marL="91450" marR="91450" marT="45725" marB="45725" anchor="ctr"/>
                </a:tc>
                <a:tc>
                  <a:txBody>
                    <a:bodyPr/>
                    <a:lstStyle/>
                    <a:p>
                      <a:pPr marL="0" marR="0" lvl="0" indent="0" algn="ctr" rtl="0">
                        <a:spcBef>
                          <a:spcPts val="0"/>
                        </a:spcBef>
                        <a:spcAft>
                          <a:spcPts val="0"/>
                        </a:spcAft>
                        <a:buNone/>
                      </a:pPr>
                      <a:r>
                        <a:rPr lang="es-ES" sz="1050"/>
                        <a:t>6,40%</a:t>
                      </a:r>
                      <a:endParaRPr/>
                    </a:p>
                  </a:txBody>
                  <a:tcPr marL="91450" marR="91450" marT="45725" marB="45725" anchor="ctr"/>
                </a:tc>
                <a:tc>
                  <a:txBody>
                    <a:bodyPr/>
                    <a:lstStyle/>
                    <a:p>
                      <a:pPr marL="0" marR="0" lvl="0" indent="0" algn="ctr" rtl="0">
                        <a:spcBef>
                          <a:spcPts val="0"/>
                        </a:spcBef>
                        <a:spcAft>
                          <a:spcPts val="0"/>
                        </a:spcAft>
                        <a:buNone/>
                      </a:pPr>
                      <a:r>
                        <a:rPr lang="es-ES" sz="1050" dirty="0"/>
                        <a:t>-</a:t>
                      </a:r>
                      <a:endParaRPr dirty="0"/>
                    </a:p>
                  </a:txBody>
                  <a:tcPr marL="91450" marR="91450" marT="45725" marB="45725" anchor="ctr"/>
                </a:tc>
                <a:tc>
                  <a:txBody>
                    <a:bodyPr/>
                    <a:lstStyle/>
                    <a:p>
                      <a:pPr marL="0" marR="0" lvl="0" indent="0" algn="ctr" rtl="0">
                        <a:spcBef>
                          <a:spcPts val="0"/>
                        </a:spcBef>
                        <a:spcAft>
                          <a:spcPts val="0"/>
                        </a:spcAft>
                        <a:buNone/>
                      </a:pPr>
                      <a:r>
                        <a:rPr lang="es-ES" sz="1050"/>
                        <a:t>Sin techo</a:t>
                      </a:r>
                      <a:endParaRPr/>
                    </a:p>
                  </a:txBody>
                  <a:tcPr marL="91450" marR="91450" marT="45725" marB="45725" anchor="ctr"/>
                </a:tc>
                <a:tc>
                  <a:txBody>
                    <a:bodyPr/>
                    <a:lstStyle/>
                    <a:p>
                      <a:pPr marL="0" marR="0" lvl="0" indent="0" algn="ctr" rtl="0">
                        <a:spcBef>
                          <a:spcPts val="0"/>
                        </a:spcBef>
                        <a:spcAft>
                          <a:spcPts val="0"/>
                        </a:spcAft>
                        <a:buNone/>
                      </a:pPr>
                      <a:r>
                        <a:rPr lang="es-ES" sz="1050"/>
                        <a:t>6,40%</a:t>
                      </a:r>
                      <a:endParaRPr/>
                    </a:p>
                  </a:txBody>
                  <a:tcPr marL="91450" marR="91450" marT="45725" marB="45725" anchor="ctr"/>
                </a:tc>
                <a:extLst>
                  <a:ext uri="{0D108BD9-81ED-4DB2-BD59-A6C34878D82A}">
                    <a16:rowId xmlns:a16="http://schemas.microsoft.com/office/drawing/2014/main" val="10003"/>
                  </a:ext>
                </a:extLst>
              </a:tr>
              <a:tr h="627550">
                <a:tc>
                  <a:txBody>
                    <a:bodyPr/>
                    <a:lstStyle/>
                    <a:p>
                      <a:pPr marL="0" marR="0" lvl="0" indent="0" algn="l" rtl="0">
                        <a:spcBef>
                          <a:spcPts val="0"/>
                        </a:spcBef>
                        <a:spcAft>
                          <a:spcPts val="0"/>
                        </a:spcAft>
                        <a:buNone/>
                      </a:pPr>
                      <a:r>
                        <a:rPr lang="es-ES" sz="1050"/>
                        <a:t>Contribución solidaria al seguro por enfermedad</a:t>
                      </a:r>
                      <a:endParaRPr/>
                    </a:p>
                  </a:txBody>
                  <a:tcPr marL="91450" marR="91450" marT="45725" marB="45725" anchor="ctr"/>
                </a:tc>
                <a:tc>
                  <a:txBody>
                    <a:bodyPr/>
                    <a:lstStyle/>
                    <a:p>
                      <a:pPr marL="0" marR="0" lvl="0" indent="0" algn="ctr" rtl="0">
                        <a:spcBef>
                          <a:spcPts val="0"/>
                        </a:spcBef>
                        <a:spcAft>
                          <a:spcPts val="0"/>
                        </a:spcAft>
                        <a:buNone/>
                      </a:pPr>
                      <a:r>
                        <a:rPr lang="es-ES" sz="1050"/>
                        <a:t>2,26%</a:t>
                      </a:r>
                      <a:endParaRPr/>
                    </a:p>
                  </a:txBody>
                  <a:tcPr marL="91450" marR="91450" marT="45725" marB="45725" anchor="ctr"/>
                </a:tc>
                <a:tc>
                  <a:txBody>
                    <a:bodyPr/>
                    <a:lstStyle/>
                    <a:p>
                      <a:pPr marL="0" marR="0" lvl="0" indent="0" algn="ctr" rtl="0">
                        <a:spcBef>
                          <a:spcPts val="0"/>
                        </a:spcBef>
                        <a:spcAft>
                          <a:spcPts val="0"/>
                        </a:spcAft>
                        <a:buNone/>
                      </a:pPr>
                      <a:r>
                        <a:rPr lang="es-ES" sz="1050"/>
                        <a:t>2,26%</a:t>
                      </a:r>
                      <a:endParaRPr/>
                    </a:p>
                  </a:txBody>
                  <a:tcPr marL="91450" marR="91450" marT="45725" marB="45725" anchor="ctr"/>
                </a:tc>
                <a:tc>
                  <a:txBody>
                    <a:bodyPr/>
                    <a:lstStyle/>
                    <a:p>
                      <a:pPr marL="0" marR="0" lvl="0" indent="0" algn="ctr" rtl="0">
                        <a:spcBef>
                          <a:spcPts val="0"/>
                        </a:spcBef>
                        <a:spcAft>
                          <a:spcPts val="0"/>
                        </a:spcAft>
                        <a:buNone/>
                      </a:pPr>
                      <a:r>
                        <a:rPr lang="es-ES" sz="1050"/>
                        <a:t>Sin techo</a:t>
                      </a:r>
                      <a:endParaRPr/>
                    </a:p>
                  </a:txBody>
                  <a:tcPr marL="91450" marR="91450" marT="45725" marB="45725" anchor="ctr"/>
                </a:tc>
                <a:tc>
                  <a:txBody>
                    <a:bodyPr/>
                    <a:lstStyle/>
                    <a:p>
                      <a:pPr marL="0" marR="0" lvl="0" indent="0" algn="ctr" rtl="0">
                        <a:spcBef>
                          <a:spcPts val="0"/>
                        </a:spcBef>
                        <a:spcAft>
                          <a:spcPts val="0"/>
                        </a:spcAft>
                        <a:buNone/>
                      </a:pPr>
                      <a:r>
                        <a:rPr lang="es-ES" sz="1050"/>
                        <a:t>4,52%</a:t>
                      </a:r>
                      <a:endParaRPr/>
                    </a:p>
                  </a:txBody>
                  <a:tcPr marL="91450" marR="91450" marT="45725" marB="45725" anchor="ctr"/>
                </a:tc>
                <a:extLst>
                  <a:ext uri="{0D108BD9-81ED-4DB2-BD59-A6C34878D82A}">
                    <a16:rowId xmlns:a16="http://schemas.microsoft.com/office/drawing/2014/main" val="10004"/>
                  </a:ext>
                </a:extLst>
              </a:tr>
              <a:tr h="479900">
                <a:tc>
                  <a:txBody>
                    <a:bodyPr/>
                    <a:lstStyle/>
                    <a:p>
                      <a:pPr marL="0" marR="0" lvl="0" indent="0" algn="l" rtl="0">
                        <a:spcBef>
                          <a:spcPts val="0"/>
                        </a:spcBef>
                        <a:spcAft>
                          <a:spcPts val="0"/>
                        </a:spcAft>
                        <a:buNone/>
                      </a:pPr>
                      <a:r>
                        <a:rPr lang="es-ES" sz="1050"/>
                        <a:t>Cobertura básica por enfermedad</a:t>
                      </a:r>
                      <a:endParaRPr/>
                    </a:p>
                  </a:txBody>
                  <a:tcPr marL="91450" marR="91450" marT="45725" marB="45725" anchor="ctr"/>
                </a:tc>
                <a:tc>
                  <a:txBody>
                    <a:bodyPr/>
                    <a:lstStyle/>
                    <a:p>
                      <a:pPr marL="0" marR="0" lvl="0" indent="0" algn="ctr" rtl="0">
                        <a:spcBef>
                          <a:spcPts val="0"/>
                        </a:spcBef>
                        <a:spcAft>
                          <a:spcPts val="0"/>
                        </a:spcAft>
                        <a:buNone/>
                      </a:pPr>
                      <a:r>
                        <a:rPr lang="es-ES" sz="1050"/>
                        <a:t>1,85%</a:t>
                      </a:r>
                      <a:endParaRPr/>
                    </a:p>
                  </a:txBody>
                  <a:tcPr marL="91450" marR="91450" marT="45725" marB="45725" anchor="ctr"/>
                </a:tc>
                <a:tc>
                  <a:txBody>
                    <a:bodyPr/>
                    <a:lstStyle/>
                    <a:p>
                      <a:pPr marL="0" marR="0" lvl="0" indent="0" algn="ctr" rtl="0">
                        <a:spcBef>
                          <a:spcPts val="0"/>
                        </a:spcBef>
                        <a:spcAft>
                          <a:spcPts val="0"/>
                        </a:spcAft>
                        <a:buNone/>
                      </a:pPr>
                      <a:r>
                        <a:rPr lang="es-ES" sz="1050" dirty="0"/>
                        <a:t>-</a:t>
                      </a:r>
                      <a:endParaRPr dirty="0"/>
                    </a:p>
                  </a:txBody>
                  <a:tcPr marL="91450" marR="91450" marT="45725" marB="45725" anchor="ctr"/>
                </a:tc>
                <a:tc>
                  <a:txBody>
                    <a:bodyPr/>
                    <a:lstStyle/>
                    <a:p>
                      <a:pPr marL="0" marR="0" lvl="0" indent="0" algn="ctr" rtl="0">
                        <a:spcBef>
                          <a:spcPts val="0"/>
                        </a:spcBef>
                        <a:spcAft>
                          <a:spcPts val="0"/>
                        </a:spcAft>
                        <a:buNone/>
                      </a:pPr>
                      <a:r>
                        <a:rPr lang="es-ES" sz="1050"/>
                        <a:t>Sin techo</a:t>
                      </a:r>
                      <a:endParaRPr/>
                    </a:p>
                  </a:txBody>
                  <a:tcPr marL="91450" marR="91450" marT="45725" marB="45725" anchor="ctr"/>
                </a:tc>
                <a:tc>
                  <a:txBody>
                    <a:bodyPr/>
                    <a:lstStyle/>
                    <a:p>
                      <a:pPr marL="0" marR="0" lvl="0" indent="0" algn="ctr" rtl="0">
                        <a:spcBef>
                          <a:spcPts val="0"/>
                        </a:spcBef>
                        <a:spcAft>
                          <a:spcPts val="0"/>
                        </a:spcAft>
                        <a:buNone/>
                      </a:pPr>
                      <a:r>
                        <a:rPr lang="es-ES" sz="1050"/>
                        <a:t>1,85%</a:t>
                      </a:r>
                      <a:endParaRPr/>
                    </a:p>
                  </a:txBody>
                  <a:tcPr marL="91450" marR="91450" marT="45725" marB="45725" anchor="ctr"/>
                </a:tc>
                <a:extLst>
                  <a:ext uri="{0D108BD9-81ED-4DB2-BD59-A6C34878D82A}">
                    <a16:rowId xmlns:a16="http://schemas.microsoft.com/office/drawing/2014/main" val="10005"/>
                  </a:ext>
                </a:extLst>
              </a:tr>
              <a:tr h="461450">
                <a:tc>
                  <a:txBody>
                    <a:bodyPr/>
                    <a:lstStyle/>
                    <a:p>
                      <a:pPr marL="0" marR="0" lvl="0" indent="0" algn="l" rtl="0">
                        <a:spcBef>
                          <a:spcPts val="0"/>
                        </a:spcBef>
                        <a:spcAft>
                          <a:spcPts val="0"/>
                        </a:spcAft>
                        <a:buNone/>
                      </a:pPr>
                      <a:r>
                        <a:rPr lang="es-ES" sz="1050"/>
                        <a:t>Indemnización por pérdida de empleo</a:t>
                      </a:r>
                      <a:endParaRPr/>
                    </a:p>
                  </a:txBody>
                  <a:tcPr marL="91450" marR="91450" marT="45725" marB="45725" anchor="ctr"/>
                </a:tc>
                <a:tc>
                  <a:txBody>
                    <a:bodyPr/>
                    <a:lstStyle/>
                    <a:p>
                      <a:pPr marL="0" marR="0" lvl="0" indent="0" algn="ctr" rtl="0">
                        <a:spcBef>
                          <a:spcPts val="0"/>
                        </a:spcBef>
                        <a:spcAft>
                          <a:spcPts val="0"/>
                        </a:spcAft>
                        <a:buNone/>
                      </a:pPr>
                      <a:r>
                        <a:rPr lang="es-ES" sz="1050"/>
                        <a:t>0,38%</a:t>
                      </a:r>
                      <a:endParaRPr/>
                    </a:p>
                  </a:txBody>
                  <a:tcPr marL="91450" marR="91450" marT="45725" marB="45725" anchor="ctr"/>
                </a:tc>
                <a:tc>
                  <a:txBody>
                    <a:bodyPr/>
                    <a:lstStyle/>
                    <a:p>
                      <a:pPr marL="0" marR="0" lvl="0" indent="0" algn="ctr" rtl="0">
                        <a:spcBef>
                          <a:spcPts val="0"/>
                        </a:spcBef>
                        <a:spcAft>
                          <a:spcPts val="0"/>
                        </a:spcAft>
                        <a:buNone/>
                      </a:pPr>
                      <a:r>
                        <a:rPr lang="es-ES" sz="1050"/>
                        <a:t>0,19%</a:t>
                      </a:r>
                      <a:endParaRPr/>
                    </a:p>
                  </a:txBody>
                  <a:tcPr marL="91450" marR="91450" marT="45725" marB="45725" anchor="ctr"/>
                </a:tc>
                <a:tc>
                  <a:txBody>
                    <a:bodyPr/>
                    <a:lstStyle/>
                    <a:p>
                      <a:pPr marL="0" marR="0" lvl="0" indent="0" algn="ctr" rtl="0">
                        <a:spcBef>
                          <a:spcPts val="0"/>
                        </a:spcBef>
                        <a:spcAft>
                          <a:spcPts val="0"/>
                        </a:spcAft>
                        <a:buNone/>
                      </a:pPr>
                      <a:r>
                        <a:rPr lang="es-ES" sz="1050"/>
                        <a:t>6000 DH</a:t>
                      </a:r>
                      <a:endParaRPr/>
                    </a:p>
                  </a:txBody>
                  <a:tcPr marL="91450" marR="91450" marT="45725" marB="45725" anchor="ctr"/>
                </a:tc>
                <a:tc>
                  <a:txBody>
                    <a:bodyPr/>
                    <a:lstStyle/>
                    <a:p>
                      <a:pPr marL="0" marR="0" lvl="0" indent="0" algn="ctr" rtl="0">
                        <a:spcBef>
                          <a:spcPts val="0"/>
                        </a:spcBef>
                        <a:spcAft>
                          <a:spcPts val="0"/>
                        </a:spcAft>
                        <a:buNone/>
                      </a:pPr>
                      <a:r>
                        <a:rPr lang="es-ES" sz="1050"/>
                        <a:t>0,57%</a:t>
                      </a:r>
                      <a:endParaRPr/>
                    </a:p>
                  </a:txBody>
                  <a:tcPr marL="91450" marR="91450" marT="45725" marB="45725" anchor="ctr"/>
                </a:tc>
                <a:extLst>
                  <a:ext uri="{0D108BD9-81ED-4DB2-BD59-A6C34878D82A}">
                    <a16:rowId xmlns:a16="http://schemas.microsoft.com/office/drawing/2014/main" val="10006"/>
                  </a:ext>
                </a:extLst>
              </a:tr>
              <a:tr h="331450">
                <a:tc>
                  <a:txBody>
                    <a:bodyPr/>
                    <a:lstStyle/>
                    <a:p>
                      <a:pPr marL="0" marR="0" lvl="0" indent="0" algn="l" rtl="0">
                        <a:spcBef>
                          <a:spcPts val="0"/>
                        </a:spcBef>
                        <a:spcAft>
                          <a:spcPts val="0"/>
                        </a:spcAft>
                        <a:buNone/>
                      </a:pPr>
                      <a:r>
                        <a:rPr lang="es-ES" sz="1050"/>
                        <a:t>Tasa de formación profesional</a:t>
                      </a:r>
                      <a:endParaRPr/>
                    </a:p>
                  </a:txBody>
                  <a:tcPr marL="91450" marR="91450" marT="45725" marB="45725" anchor="ctr"/>
                </a:tc>
                <a:tc>
                  <a:txBody>
                    <a:bodyPr/>
                    <a:lstStyle/>
                    <a:p>
                      <a:pPr marL="0" marR="0" lvl="0" indent="0" algn="ctr" rtl="0">
                        <a:spcBef>
                          <a:spcPts val="0"/>
                        </a:spcBef>
                        <a:spcAft>
                          <a:spcPts val="0"/>
                        </a:spcAft>
                        <a:buNone/>
                      </a:pPr>
                      <a:r>
                        <a:rPr lang="es-ES" sz="1050"/>
                        <a:t>1,60%</a:t>
                      </a:r>
                      <a:endParaRPr/>
                    </a:p>
                  </a:txBody>
                  <a:tcPr marL="91450" marR="91450" marT="45725" marB="45725" anchor="ctr"/>
                </a:tc>
                <a:tc>
                  <a:txBody>
                    <a:bodyPr/>
                    <a:lstStyle/>
                    <a:p>
                      <a:pPr marL="0" marR="0" lvl="0" indent="0" algn="ctr" rtl="0">
                        <a:spcBef>
                          <a:spcPts val="0"/>
                        </a:spcBef>
                        <a:spcAft>
                          <a:spcPts val="0"/>
                        </a:spcAft>
                        <a:buNone/>
                      </a:pPr>
                      <a:r>
                        <a:rPr lang="es-ES" sz="1050"/>
                        <a:t>-</a:t>
                      </a:r>
                      <a:endParaRPr/>
                    </a:p>
                  </a:txBody>
                  <a:tcPr marL="91450" marR="91450" marT="45725" marB="45725" anchor="ctr"/>
                </a:tc>
                <a:tc>
                  <a:txBody>
                    <a:bodyPr/>
                    <a:lstStyle/>
                    <a:p>
                      <a:pPr marL="0" marR="0" lvl="0" indent="0" algn="ctr" rtl="0">
                        <a:spcBef>
                          <a:spcPts val="0"/>
                        </a:spcBef>
                        <a:spcAft>
                          <a:spcPts val="0"/>
                        </a:spcAft>
                        <a:buNone/>
                      </a:pPr>
                      <a:r>
                        <a:rPr lang="es-ES" sz="1050"/>
                        <a:t>Sin techo</a:t>
                      </a:r>
                      <a:endParaRPr/>
                    </a:p>
                  </a:txBody>
                  <a:tcPr marL="91450" marR="91450" marT="45725" marB="45725" anchor="ctr"/>
                </a:tc>
                <a:tc>
                  <a:txBody>
                    <a:bodyPr/>
                    <a:lstStyle/>
                    <a:p>
                      <a:pPr marL="0" marR="0" lvl="0" indent="0" algn="ctr" rtl="0">
                        <a:spcBef>
                          <a:spcPts val="0"/>
                        </a:spcBef>
                        <a:spcAft>
                          <a:spcPts val="0"/>
                        </a:spcAft>
                        <a:buNone/>
                      </a:pPr>
                      <a:r>
                        <a:rPr lang="es-ES" sz="1050"/>
                        <a:t>1,60%</a:t>
                      </a:r>
                      <a:endParaRPr/>
                    </a:p>
                  </a:txBody>
                  <a:tcPr marL="91450" marR="91450" marT="45725" marB="45725" anchor="ctr"/>
                </a:tc>
                <a:extLst>
                  <a:ext uri="{0D108BD9-81ED-4DB2-BD59-A6C34878D82A}">
                    <a16:rowId xmlns:a16="http://schemas.microsoft.com/office/drawing/2014/main" val="10007"/>
                  </a:ext>
                </a:extLst>
              </a:tr>
              <a:tr h="282375">
                <a:tc>
                  <a:txBody>
                    <a:bodyPr/>
                    <a:lstStyle/>
                    <a:p>
                      <a:pPr marL="0" marR="0" lvl="0" indent="0" algn="l" rtl="0">
                        <a:spcBef>
                          <a:spcPts val="0"/>
                        </a:spcBef>
                        <a:spcAft>
                          <a:spcPts val="0"/>
                        </a:spcAft>
                        <a:buNone/>
                      </a:pPr>
                      <a:r>
                        <a:rPr lang="es-ES" sz="1050"/>
                        <a:t>Total</a:t>
                      </a:r>
                      <a:endParaRPr/>
                    </a:p>
                  </a:txBody>
                  <a:tcPr marL="91450" marR="91450" marT="45725" marB="45725" anchor="ctr"/>
                </a:tc>
                <a:tc>
                  <a:txBody>
                    <a:bodyPr/>
                    <a:lstStyle/>
                    <a:p>
                      <a:pPr marL="0" marR="0" lvl="0" indent="0" algn="ctr" rtl="0">
                        <a:spcBef>
                          <a:spcPts val="0"/>
                        </a:spcBef>
                        <a:spcAft>
                          <a:spcPts val="0"/>
                        </a:spcAft>
                        <a:buNone/>
                      </a:pPr>
                      <a:r>
                        <a:rPr lang="es-ES" sz="1050"/>
                        <a:t>21,09%</a:t>
                      </a:r>
                      <a:endParaRPr/>
                    </a:p>
                  </a:txBody>
                  <a:tcPr marL="91450" marR="91450" marT="45725" marB="45725" anchor="ctr"/>
                </a:tc>
                <a:tc>
                  <a:txBody>
                    <a:bodyPr/>
                    <a:lstStyle/>
                    <a:p>
                      <a:pPr marL="0" marR="0" lvl="0" indent="0" algn="ctr" rtl="0">
                        <a:spcBef>
                          <a:spcPts val="0"/>
                        </a:spcBef>
                        <a:spcAft>
                          <a:spcPts val="0"/>
                        </a:spcAft>
                        <a:buNone/>
                      </a:pPr>
                      <a:r>
                        <a:rPr lang="es-ES" sz="1050"/>
                        <a:t>6,74%</a:t>
                      </a:r>
                      <a:endParaRPr/>
                    </a:p>
                  </a:txBody>
                  <a:tcPr marL="91450" marR="91450" marT="45725" marB="45725" anchor="ctr"/>
                </a:tc>
                <a:tc>
                  <a:txBody>
                    <a:bodyPr/>
                    <a:lstStyle/>
                    <a:p>
                      <a:pPr marL="0" marR="0" lvl="0" indent="0" algn="ctr" rtl="0">
                        <a:spcBef>
                          <a:spcPts val="0"/>
                        </a:spcBef>
                        <a:spcAft>
                          <a:spcPts val="0"/>
                        </a:spcAft>
                        <a:buNone/>
                      </a:pPr>
                      <a:endParaRPr sz="1050"/>
                    </a:p>
                  </a:txBody>
                  <a:tcPr marL="91450" marR="91450" marT="45725" marB="45725" anchor="ctr"/>
                </a:tc>
                <a:tc>
                  <a:txBody>
                    <a:bodyPr/>
                    <a:lstStyle/>
                    <a:p>
                      <a:pPr marL="0" marR="0" lvl="0" indent="0" algn="ctr" rtl="0">
                        <a:spcBef>
                          <a:spcPts val="0"/>
                        </a:spcBef>
                        <a:spcAft>
                          <a:spcPts val="0"/>
                        </a:spcAft>
                        <a:buNone/>
                      </a:pPr>
                      <a:r>
                        <a:rPr lang="es-ES" sz="1050" dirty="0"/>
                        <a:t>27,83%</a:t>
                      </a:r>
                      <a:endParaRPr dirty="0"/>
                    </a:p>
                  </a:txBody>
                  <a:tcPr marL="91450" marR="91450" marT="45725" marB="45725" anchor="ctr"/>
                </a:tc>
                <a:extLst>
                  <a:ext uri="{0D108BD9-81ED-4DB2-BD59-A6C34878D82A}">
                    <a16:rowId xmlns:a16="http://schemas.microsoft.com/office/drawing/2014/main" val="10008"/>
                  </a:ext>
                </a:extLst>
              </a:tr>
            </a:tbl>
          </a:graphicData>
        </a:graphic>
      </p:graphicFrame>
      <p:sp>
        <p:nvSpPr>
          <p:cNvPr id="2" name="Rectángulo 1">
            <a:extLst>
              <a:ext uri="{FF2B5EF4-FFF2-40B4-BE49-F238E27FC236}">
                <a16:creationId xmlns:a16="http://schemas.microsoft.com/office/drawing/2014/main" id="{3059C4E4-B697-B568-CD92-BDF76111A826}"/>
              </a:ext>
            </a:extLst>
          </p:cNvPr>
          <p:cNvSpPr/>
          <p:nvPr/>
        </p:nvSpPr>
        <p:spPr>
          <a:xfrm>
            <a:off x="692236"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22"/>
          <p:cNvSpPr/>
          <p:nvPr/>
        </p:nvSpPr>
        <p:spPr>
          <a:xfrm>
            <a:off x="82295"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348" name="Google Shape;348;p22"/>
          <p:cNvSpPr txBox="1">
            <a:spLocks noGrp="1"/>
          </p:cNvSpPr>
          <p:nvPr>
            <p:ph type="title"/>
          </p:nvPr>
        </p:nvSpPr>
        <p:spPr>
          <a:xfrm>
            <a:off x="713232" y="563352"/>
            <a:ext cx="8065770"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Calibri"/>
              <a:buNone/>
            </a:pPr>
            <a:r>
              <a:rPr lang="es-ES" sz="3100" dirty="0">
                <a:latin typeface="Calibri"/>
                <a:ea typeface="Calibri"/>
                <a:cs typeface="Calibri"/>
                <a:sym typeface="Calibri"/>
              </a:rPr>
              <a:t>Ayudas e incentivos para el empleo</a:t>
            </a:r>
            <a:endParaRPr dirty="0"/>
          </a:p>
        </p:txBody>
      </p:sp>
      <p:sp>
        <p:nvSpPr>
          <p:cNvPr id="349" name="Google Shape;349;p22"/>
          <p:cNvSpPr txBox="1">
            <a:spLocks noGrp="1"/>
          </p:cNvSpPr>
          <p:nvPr>
            <p:ph type="body" idx="1"/>
          </p:nvPr>
        </p:nvSpPr>
        <p:spPr>
          <a:xfrm>
            <a:off x="628687" y="1214845"/>
            <a:ext cx="6957061" cy="596972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600"/>
              <a:buFont typeface="Play"/>
              <a:buNone/>
            </a:pPr>
            <a:endParaRPr sz="1600" b="0" i="0" u="none" strike="noStrike" cap="none">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600"/>
              <a:buNone/>
            </a:pPr>
            <a:r>
              <a:rPr lang="es-ES" sz="1600">
                <a:latin typeface="Calibri"/>
                <a:ea typeface="Calibri"/>
                <a:cs typeface="Calibri"/>
                <a:sym typeface="Calibri"/>
              </a:rPr>
              <a:t>El régimen de protección social en Marruecos (ANAPEC) cubre a todos los trabajadores.</a:t>
            </a:r>
            <a:endParaRPr/>
          </a:p>
          <a:p>
            <a:pPr marL="228600" lvl="0" indent="-228600" algn="just" rtl="0">
              <a:lnSpc>
                <a:spcPct val="110000"/>
              </a:lnSpc>
              <a:spcBef>
                <a:spcPts val="600"/>
              </a:spcBef>
              <a:spcAft>
                <a:spcPts val="0"/>
              </a:spcAft>
              <a:buClr>
                <a:schemeClr val="dk1"/>
              </a:buClr>
              <a:buSzPts val="1600"/>
              <a:buChar char="•"/>
            </a:pPr>
            <a:r>
              <a:rPr lang="es-ES" sz="1600">
                <a:latin typeface="Calibri"/>
                <a:ea typeface="Calibri"/>
                <a:cs typeface="Calibri"/>
                <a:sym typeface="Calibri"/>
              </a:rPr>
              <a:t>Los empleadores deben afiliarse a la CNSS y declarar los salarios y días trabajados.</a:t>
            </a:r>
            <a:endParaRPr/>
          </a:p>
          <a:p>
            <a:pPr marL="228600" lvl="0" indent="-228600" algn="just" rtl="0">
              <a:lnSpc>
                <a:spcPct val="110000"/>
              </a:lnSpc>
              <a:spcBef>
                <a:spcPts val="600"/>
              </a:spcBef>
              <a:spcAft>
                <a:spcPts val="0"/>
              </a:spcAft>
              <a:buClr>
                <a:schemeClr val="dk1"/>
              </a:buClr>
              <a:buSzPts val="1600"/>
              <a:buChar char="•"/>
            </a:pPr>
            <a:r>
              <a:rPr lang="es-ES" sz="1600">
                <a:latin typeface="Calibri"/>
                <a:ea typeface="Calibri"/>
                <a:cs typeface="Calibri"/>
                <a:sym typeface="Calibri"/>
              </a:rPr>
              <a:t>Las cotizaciones se calculan sobre el total de remuneraciones y beneficios. </a:t>
            </a:r>
            <a:endParaRPr/>
          </a:p>
          <a:p>
            <a:pPr marL="0" marR="0" lvl="0" indent="0" algn="just"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600"/>
              <a:buNone/>
            </a:pPr>
            <a:r>
              <a:rPr lang="es-ES" sz="1600">
                <a:latin typeface="Calibri"/>
                <a:ea typeface="Calibri"/>
                <a:cs typeface="Calibri"/>
                <a:sym typeface="Calibri"/>
              </a:rPr>
              <a:t>Programa IDMAJ:</a:t>
            </a:r>
            <a:endParaRPr/>
          </a:p>
          <a:p>
            <a:pPr marL="0" marR="0" lvl="0" indent="0" algn="just" rtl="0">
              <a:lnSpc>
                <a:spcPct val="110000"/>
              </a:lnSpc>
              <a:spcBef>
                <a:spcPts val="600"/>
              </a:spcBef>
              <a:spcAft>
                <a:spcPts val="0"/>
              </a:spcAft>
              <a:buClr>
                <a:schemeClr val="dk1"/>
              </a:buClr>
              <a:buSzPts val="1600"/>
              <a:buNone/>
            </a:pPr>
            <a:r>
              <a:rPr lang="es-ES" sz="1600">
                <a:latin typeface="Calibri"/>
                <a:ea typeface="Calibri"/>
                <a:cs typeface="Calibri"/>
                <a:sym typeface="Calibri"/>
              </a:rPr>
              <a:t>Se trata de un contrato de prácticas de duración máxima de 24 meses con una remuneración mensual entre 1600 y 6000 MAD; y que goza de ciertas ventajas:</a:t>
            </a:r>
            <a:endParaRPr/>
          </a:p>
          <a:p>
            <a:pPr marL="228600" lvl="0" indent="-228600" algn="just" rtl="0">
              <a:lnSpc>
                <a:spcPct val="110000"/>
              </a:lnSpc>
              <a:spcBef>
                <a:spcPts val="600"/>
              </a:spcBef>
              <a:spcAft>
                <a:spcPts val="0"/>
              </a:spcAft>
              <a:buClr>
                <a:schemeClr val="dk1"/>
              </a:buClr>
              <a:buSzPts val="1600"/>
              <a:buChar char="•"/>
            </a:pPr>
            <a:r>
              <a:rPr lang="es-ES" sz="1600">
                <a:latin typeface="Calibri"/>
                <a:ea typeface="Calibri"/>
                <a:cs typeface="Calibri"/>
                <a:sym typeface="Calibri"/>
              </a:rPr>
              <a:t>Exención del pago de cuotas a la Seguridad Social y del IRPF durante el periodo de contratación </a:t>
            </a:r>
            <a:endParaRPr/>
          </a:p>
          <a:p>
            <a:pPr marL="228600" lvl="0" indent="-228600" algn="just" rtl="0">
              <a:lnSpc>
                <a:spcPct val="110000"/>
              </a:lnSpc>
              <a:spcBef>
                <a:spcPts val="600"/>
              </a:spcBef>
              <a:spcAft>
                <a:spcPts val="0"/>
              </a:spcAft>
              <a:buClr>
                <a:schemeClr val="dk1"/>
              </a:buClr>
              <a:buSzPts val="1600"/>
              <a:buChar char="•"/>
            </a:pPr>
            <a:r>
              <a:rPr lang="es-ES" sz="1600">
                <a:latin typeface="Calibri"/>
                <a:ea typeface="Calibri"/>
                <a:cs typeface="Calibri"/>
                <a:sym typeface="Calibri"/>
              </a:rPr>
              <a:t>La persona de prácticas, el Estado cubre por un año la parte patronal de la Seguridad Social y la Tasa de Formación Profesional.</a:t>
            </a:r>
            <a:endParaRPr sz="1600">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a:p>
            <a:pPr marL="0" marR="0" lvl="0" indent="0" algn="l" rtl="0">
              <a:lnSpc>
                <a:spcPct val="110000"/>
              </a:lnSpc>
              <a:spcBef>
                <a:spcPts val="600"/>
              </a:spcBef>
              <a:spcAft>
                <a:spcPts val="0"/>
              </a:spcAft>
              <a:buClr>
                <a:schemeClr val="dk1"/>
              </a:buClr>
              <a:buSzPts val="1600"/>
              <a:buFont typeface="Play"/>
              <a:buNone/>
            </a:pPr>
            <a:endParaRPr sz="1600">
              <a:latin typeface="Calibri"/>
              <a:ea typeface="Calibri"/>
              <a:cs typeface="Calibri"/>
              <a:sym typeface="Calibri"/>
            </a:endParaRPr>
          </a:p>
        </p:txBody>
      </p:sp>
      <p:cxnSp>
        <p:nvCxnSpPr>
          <p:cNvPr id="350" name="Google Shape;350;p2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351" name="Google Shape;351;p22" descr="Mano con lápiz sombreando círculos en una hoja"/>
          <p:cNvPicPr preferRelativeResize="0"/>
          <p:nvPr/>
        </p:nvPicPr>
        <p:blipFill rotWithShape="1">
          <a:blip r:embed="rId3">
            <a:alphaModFix/>
          </a:blip>
          <a:srcRect l="26017" r="1544" b="-2"/>
          <a:stretch/>
        </p:blipFill>
        <p:spPr>
          <a:xfrm>
            <a:off x="7595254" y="1579641"/>
            <a:ext cx="4596745" cy="4614109"/>
          </a:xfrm>
          <a:prstGeom prst="rect">
            <a:avLst/>
          </a:prstGeom>
          <a:noFill/>
          <a:ln>
            <a:noFill/>
          </a:ln>
        </p:spPr>
      </p:pic>
      <p:sp>
        <p:nvSpPr>
          <p:cNvPr id="2" name="Rectángulo 1">
            <a:extLst>
              <a:ext uri="{FF2B5EF4-FFF2-40B4-BE49-F238E27FC236}">
                <a16:creationId xmlns:a16="http://schemas.microsoft.com/office/drawing/2014/main" id="{29749364-E4F8-47CA-5B8E-92FCB5BFA7FD}"/>
              </a:ext>
            </a:extLst>
          </p:cNvPr>
          <p:cNvSpPr/>
          <p:nvPr/>
        </p:nvSpPr>
        <p:spPr>
          <a:xfrm>
            <a:off x="683092" y="995581"/>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cxnSp>
        <p:nvCxnSpPr>
          <p:cNvPr id="357" name="Google Shape;357;p23"/>
          <p:cNvCxnSpPr/>
          <p:nvPr/>
        </p:nvCxnSpPr>
        <p:spPr>
          <a:xfrm>
            <a:off x="716281"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58" name="Google Shape;358;p23"/>
          <p:cNvSpPr txBox="1">
            <a:spLocks noGrp="1"/>
          </p:cNvSpPr>
          <p:nvPr>
            <p:ph type="title"/>
          </p:nvPr>
        </p:nvSpPr>
        <p:spPr>
          <a:xfrm>
            <a:off x="578064" y="400880"/>
            <a:ext cx="585216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a:latin typeface="Calibri"/>
                <a:ea typeface="Calibri"/>
                <a:cs typeface="Calibri"/>
                <a:sym typeface="Calibri"/>
              </a:rPr>
              <a:t>Trabajadores</a:t>
            </a:r>
            <a:r>
              <a:rPr lang="es-ES"/>
              <a:t> </a:t>
            </a:r>
            <a:r>
              <a:rPr lang="es-ES" sz="3100">
                <a:latin typeface="Calibri"/>
                <a:ea typeface="Calibri"/>
                <a:cs typeface="Calibri"/>
                <a:sym typeface="Calibri"/>
              </a:rPr>
              <a:t>Expatriados</a:t>
            </a:r>
            <a:endParaRPr/>
          </a:p>
        </p:txBody>
      </p:sp>
      <p:sp>
        <p:nvSpPr>
          <p:cNvPr id="359" name="Google Shape;359;p23"/>
          <p:cNvSpPr/>
          <p:nvPr/>
        </p:nvSpPr>
        <p:spPr>
          <a:xfrm>
            <a:off x="716281" y="1225300"/>
            <a:ext cx="115148" cy="123930"/>
          </a:xfrm>
          <a:prstGeom prst="rtTriangle">
            <a:avLst/>
          </a:prstGeom>
          <a:solidFill>
            <a:srgbClr val="C00000"/>
          </a:solidFill>
          <a:ln w="12700" cap="flat" cmpd="sng">
            <a:solidFill>
              <a:srgbClr val="513D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pic>
        <p:nvPicPr>
          <p:cNvPr id="363" name="Google Shape;363;p23" descr="Un hombre con traje y corbata parado junto a una maleta&#10;&#10;El contenido generado por IA puede ser incorrecto."/>
          <p:cNvPicPr preferRelativeResize="0"/>
          <p:nvPr/>
        </p:nvPicPr>
        <p:blipFill rotWithShape="1">
          <a:blip r:embed="rId3">
            <a:alphaModFix/>
          </a:blip>
          <a:srcRect/>
          <a:stretch/>
        </p:blipFill>
        <p:spPr>
          <a:xfrm>
            <a:off x="7706768" y="1910281"/>
            <a:ext cx="4494821" cy="3823540"/>
          </a:xfrm>
          <a:prstGeom prst="rect">
            <a:avLst/>
          </a:prstGeom>
          <a:noFill/>
          <a:ln>
            <a:noFill/>
          </a:ln>
        </p:spPr>
      </p:pic>
      <p:sp>
        <p:nvSpPr>
          <p:cNvPr id="364" name="Google Shape;364;p23"/>
          <p:cNvSpPr txBox="1"/>
          <p:nvPr/>
        </p:nvSpPr>
        <p:spPr>
          <a:xfrm>
            <a:off x="831427" y="1127078"/>
            <a:ext cx="6747632" cy="9399841"/>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Residencia Fiscal en Marruecos</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Se considera residente fiscal en Marruecos si tiene una vivienda permanente en el país y permanece allí más de 183 días al año.</a:t>
            </a:r>
            <a:endParaRPr dirty="0"/>
          </a:p>
          <a:p>
            <a:pPr marL="285750" marR="0" lvl="0" indent="-285750" algn="just" rtl="0">
              <a:lnSpc>
                <a:spcPct val="110000"/>
              </a:lnSpc>
              <a:spcBef>
                <a:spcPts val="600"/>
              </a:spcBef>
              <a:spcAft>
                <a:spcPts val="0"/>
              </a:spcAft>
              <a:buClr>
                <a:schemeClr val="dk1"/>
              </a:buClr>
              <a:buSzPts val="1400"/>
              <a:buFont typeface="Arial"/>
              <a:buChar char="•"/>
            </a:pPr>
            <a:r>
              <a:rPr lang="es-ES" sz="1400" dirty="0">
                <a:solidFill>
                  <a:schemeClr val="dk1"/>
                </a:solidFill>
                <a:latin typeface="Calibri"/>
                <a:ea typeface="Calibri"/>
                <a:cs typeface="Calibri"/>
                <a:sym typeface="Calibri"/>
              </a:rPr>
              <a:t>En este caso, debe tributar en Marruecos por todas sus rentas.</a:t>
            </a:r>
            <a:endParaRPr dirty="0"/>
          </a:p>
          <a:p>
            <a:pPr marL="285750" marR="0" lvl="0" indent="-285750" algn="just" rtl="0">
              <a:lnSpc>
                <a:spcPct val="110000"/>
              </a:lnSpc>
              <a:spcBef>
                <a:spcPts val="600"/>
              </a:spcBef>
              <a:spcAft>
                <a:spcPts val="0"/>
              </a:spcAft>
              <a:buClr>
                <a:schemeClr val="dk1"/>
              </a:buClr>
              <a:buSzPts val="1400"/>
              <a:buFont typeface="Arial"/>
              <a:buChar char="•"/>
            </a:pPr>
            <a:r>
              <a:rPr lang="es-ES" sz="1400" dirty="0">
                <a:solidFill>
                  <a:schemeClr val="dk1"/>
                </a:solidFill>
                <a:latin typeface="Calibri"/>
                <a:ea typeface="Calibri"/>
                <a:cs typeface="Calibri"/>
                <a:sym typeface="Calibri"/>
              </a:rPr>
              <a:t>España no aplicará retención si presenta un certificado de residencia fiscal marroquí.</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Exención del Artículo 7.n del IRPF</a:t>
            </a:r>
            <a:endParaRPr dirty="0"/>
          </a:p>
          <a:p>
            <a:pPr marL="0" marR="0" lvl="0" indent="0" algn="l"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Límite: Hasta 60.100 € de ingresos exentos.</a:t>
            </a:r>
            <a:br>
              <a:rPr lang="es-ES" sz="1400" dirty="0">
                <a:solidFill>
                  <a:schemeClr val="dk1"/>
                </a:solidFill>
                <a:latin typeface="Calibri"/>
                <a:ea typeface="Calibri"/>
                <a:cs typeface="Calibri"/>
                <a:sym typeface="Calibri"/>
              </a:rPr>
            </a:br>
            <a:r>
              <a:rPr lang="es-ES" sz="1400" dirty="0">
                <a:solidFill>
                  <a:schemeClr val="dk1"/>
                </a:solidFill>
                <a:latin typeface="Calibri"/>
                <a:ea typeface="Calibri"/>
                <a:cs typeface="Calibri"/>
                <a:sym typeface="Calibri"/>
              </a:rPr>
              <a:t>Requisitos:</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Ser residente fiscal en España.</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Realizar trabajos en el extranjero para una empresa no residente en España.</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El país de destino debe tener un impuesto similar al IRPF y contar con un Convenio de Doble Imposición con España.</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Cómo Mantener la Residencia Fiscal en España</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Cobrar la nómina en una cuenta bancaria española y evitar abrir cuentas en Marruecos.</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Viajar con frecuencia a España para demostrar arraigo.</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Obligaciones de la Empresa</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Solicitar el régimen de desplazados en la Seguridad Social (formulario TA1).</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Declarar la remuneración en el modelo 190, clave L15 (exenta de retención).</a:t>
            </a:r>
            <a:endParaRPr dirty="0"/>
          </a:p>
          <a:p>
            <a:pPr marL="0" marR="0" lvl="0" indent="0" algn="just" rtl="0">
              <a:lnSpc>
                <a:spcPct val="110000"/>
              </a:lnSpc>
              <a:spcBef>
                <a:spcPts val="600"/>
              </a:spcBef>
              <a:spcAft>
                <a:spcPts val="0"/>
              </a:spcAft>
              <a:buClr>
                <a:schemeClr val="dk1"/>
              </a:buClr>
              <a:buSzPts val="1400"/>
              <a:buFont typeface="Arial"/>
              <a:buNone/>
            </a:pPr>
            <a:r>
              <a:rPr lang="es-ES" sz="1400" dirty="0">
                <a:solidFill>
                  <a:schemeClr val="dk1"/>
                </a:solidFill>
                <a:latin typeface="Calibri"/>
                <a:ea typeface="Calibri"/>
                <a:cs typeface="Calibri"/>
                <a:sym typeface="Calibri"/>
              </a:rPr>
              <a:t>Mantener actualizada la Tarjeta Sanitaria Europea.</a:t>
            </a:r>
            <a:endParaRPr dirty="0"/>
          </a:p>
          <a:p>
            <a:pPr marL="0" marR="0" lvl="0" indent="0" algn="just" rtl="0">
              <a:lnSpc>
                <a:spcPct val="110000"/>
              </a:lnSpc>
              <a:spcBef>
                <a:spcPts val="6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p:txBody>
      </p:sp>
      <p:sp>
        <p:nvSpPr>
          <p:cNvPr id="2" name="Google Shape;359;p23">
            <a:extLst>
              <a:ext uri="{FF2B5EF4-FFF2-40B4-BE49-F238E27FC236}">
                <a16:creationId xmlns:a16="http://schemas.microsoft.com/office/drawing/2014/main" id="{87F59CF3-98AA-6F55-C238-ABBDE097E336}"/>
              </a:ext>
            </a:extLst>
          </p:cNvPr>
          <p:cNvSpPr/>
          <p:nvPr/>
        </p:nvSpPr>
        <p:spPr>
          <a:xfrm>
            <a:off x="721593" y="2679566"/>
            <a:ext cx="115148" cy="123930"/>
          </a:xfrm>
          <a:prstGeom prst="rtTriangle">
            <a:avLst/>
          </a:prstGeom>
          <a:solidFill>
            <a:srgbClr val="C00000"/>
          </a:solidFill>
          <a:ln w="12700" cap="flat" cmpd="sng">
            <a:solidFill>
              <a:srgbClr val="513D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4" name="Google Shape;359;p23">
            <a:extLst>
              <a:ext uri="{FF2B5EF4-FFF2-40B4-BE49-F238E27FC236}">
                <a16:creationId xmlns:a16="http://schemas.microsoft.com/office/drawing/2014/main" id="{70423BE2-1F19-9E0E-D972-96EF391885A0}"/>
              </a:ext>
            </a:extLst>
          </p:cNvPr>
          <p:cNvSpPr/>
          <p:nvPr/>
        </p:nvSpPr>
        <p:spPr>
          <a:xfrm>
            <a:off x="726783" y="4706818"/>
            <a:ext cx="115148" cy="123930"/>
          </a:xfrm>
          <a:prstGeom prst="rtTriangle">
            <a:avLst/>
          </a:prstGeom>
          <a:solidFill>
            <a:srgbClr val="C00000"/>
          </a:solidFill>
          <a:ln w="12700" cap="flat" cmpd="sng">
            <a:solidFill>
              <a:srgbClr val="513D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6" name="Google Shape;359;p23">
            <a:extLst>
              <a:ext uri="{FF2B5EF4-FFF2-40B4-BE49-F238E27FC236}">
                <a16:creationId xmlns:a16="http://schemas.microsoft.com/office/drawing/2014/main" id="{9669C66D-4CF1-042E-F27E-6BFC06C65538}"/>
              </a:ext>
            </a:extLst>
          </p:cNvPr>
          <p:cNvSpPr/>
          <p:nvPr/>
        </p:nvSpPr>
        <p:spPr>
          <a:xfrm>
            <a:off x="716279" y="5658479"/>
            <a:ext cx="115148" cy="123930"/>
          </a:xfrm>
          <a:prstGeom prst="rtTriangle">
            <a:avLst/>
          </a:prstGeom>
          <a:solidFill>
            <a:srgbClr val="C00000"/>
          </a:solidFill>
          <a:ln w="12700" cap="flat" cmpd="sng">
            <a:solidFill>
              <a:srgbClr val="513D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lay"/>
              <a:ea typeface="Play"/>
              <a:cs typeface="Play"/>
              <a:sym typeface="Play"/>
            </a:endParaRPr>
          </a:p>
        </p:txBody>
      </p:sp>
      <p:sp>
        <p:nvSpPr>
          <p:cNvPr id="3" name="Rectángulo 2">
            <a:extLst>
              <a:ext uri="{FF2B5EF4-FFF2-40B4-BE49-F238E27FC236}">
                <a16:creationId xmlns:a16="http://schemas.microsoft.com/office/drawing/2014/main" id="{43763F26-5941-9025-F85F-37C61AA8FD71}"/>
              </a:ext>
            </a:extLst>
          </p:cNvPr>
          <p:cNvSpPr/>
          <p:nvPr/>
        </p:nvSpPr>
        <p:spPr>
          <a:xfrm>
            <a:off x="701380" y="986437"/>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8"/>
          <p:cNvSpPr txBox="1">
            <a:spLocks noGrp="1"/>
          </p:cNvSpPr>
          <p:nvPr>
            <p:ph type="title"/>
          </p:nvPr>
        </p:nvSpPr>
        <p:spPr>
          <a:xfrm>
            <a:off x="622167" y="537775"/>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a:latin typeface="Calibri"/>
                <a:ea typeface="Calibri"/>
                <a:cs typeface="Calibri"/>
                <a:sym typeface="Calibri"/>
              </a:rPr>
              <a:t>Contacto</a:t>
            </a:r>
            <a:endParaRPr/>
          </a:p>
        </p:txBody>
      </p:sp>
      <p:sp>
        <p:nvSpPr>
          <p:cNvPr id="3" name="Marcador de texto 2">
            <a:extLst>
              <a:ext uri="{FF2B5EF4-FFF2-40B4-BE49-F238E27FC236}">
                <a16:creationId xmlns:a16="http://schemas.microsoft.com/office/drawing/2014/main" id="{18ADC700-F8F6-FBF7-D7AC-F336CBB5336D}"/>
              </a:ext>
            </a:extLst>
          </p:cNvPr>
          <p:cNvSpPr>
            <a:spLocks noGrp="1"/>
          </p:cNvSpPr>
          <p:nvPr>
            <p:ph type="body" idx="1"/>
          </p:nvPr>
        </p:nvSpPr>
        <p:spPr/>
        <p:txBody>
          <a:bodyPr/>
          <a:lstStyle/>
          <a:p>
            <a:endParaRPr lang="es-ES"/>
          </a:p>
        </p:txBody>
      </p:sp>
      <p:pic>
        <p:nvPicPr>
          <p:cNvPr id="5" name="Imagen 4" descr="Imagen que contiene Gráfico de burbujas&#10;&#10;El contenido generado por IA puede ser incorrecto.">
            <a:extLst>
              <a:ext uri="{FF2B5EF4-FFF2-40B4-BE49-F238E27FC236}">
                <a16:creationId xmlns:a16="http://schemas.microsoft.com/office/drawing/2014/main" id="{187D6F00-3109-BBBF-7528-684A2B4C1F3A}"/>
              </a:ext>
            </a:extLst>
          </p:cNvPr>
          <p:cNvPicPr>
            <a:picLocks noChangeAspect="1"/>
          </p:cNvPicPr>
          <p:nvPr/>
        </p:nvPicPr>
        <p:blipFill>
          <a:blip r:embed="rId3"/>
          <a:stretch>
            <a:fillRect/>
          </a:stretch>
        </p:blipFill>
        <p:spPr>
          <a:xfrm>
            <a:off x="0" y="0"/>
            <a:ext cx="12192000" cy="6858000"/>
          </a:xfrm>
          <a:prstGeom prst="rect">
            <a:avLst/>
          </a:prstGeom>
        </p:spPr>
      </p:pic>
      <p:pic>
        <p:nvPicPr>
          <p:cNvPr id="4" name="Imagen 3" descr="Logotipo, nombre de la empresa&#10;&#10;El contenido generado por IA puede ser incorrecto.">
            <a:extLst>
              <a:ext uri="{FF2B5EF4-FFF2-40B4-BE49-F238E27FC236}">
                <a16:creationId xmlns:a16="http://schemas.microsoft.com/office/drawing/2014/main" id="{50F16F1C-A1E2-8114-064F-86D9581AEDF7}"/>
              </a:ext>
            </a:extLst>
          </p:cNvPr>
          <p:cNvPicPr>
            <a:picLocks noChangeAspect="1"/>
          </p:cNvPicPr>
          <p:nvPr/>
        </p:nvPicPr>
        <p:blipFill>
          <a:blip r:embed="rId4"/>
          <a:stretch>
            <a:fillRect/>
          </a:stretch>
        </p:blipFill>
        <p:spPr>
          <a:xfrm>
            <a:off x="6095999" y="2172830"/>
            <a:ext cx="3468647" cy="195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pic>
        <p:nvPicPr>
          <p:cNvPr id="115" name="Google Shape;115;p3" descr="Mapa&#10;&#10;Descripción generada automáticamente"/>
          <p:cNvPicPr preferRelativeResize="0"/>
          <p:nvPr/>
        </p:nvPicPr>
        <p:blipFill rotWithShape="1">
          <a:blip r:embed="rId3">
            <a:alphaModFix/>
          </a:blip>
          <a:srcRect/>
          <a:stretch/>
        </p:blipFill>
        <p:spPr>
          <a:xfrm>
            <a:off x="0" y="1125809"/>
            <a:ext cx="6799152" cy="5732191"/>
          </a:xfrm>
          <a:prstGeom prst="rect">
            <a:avLst/>
          </a:prstGeom>
          <a:noFill/>
          <a:ln>
            <a:noFill/>
          </a:ln>
        </p:spPr>
      </p:pic>
      <p:sp>
        <p:nvSpPr>
          <p:cNvPr id="116" name="Google Shape;116;p3"/>
          <p:cNvSpPr txBox="1">
            <a:spLocks noGrp="1"/>
          </p:cNvSpPr>
          <p:nvPr>
            <p:ph type="title"/>
          </p:nvPr>
        </p:nvSpPr>
        <p:spPr>
          <a:xfrm>
            <a:off x="587840" y="545226"/>
            <a:ext cx="10890928" cy="9715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Calibri"/>
              <a:buNone/>
            </a:pPr>
            <a:r>
              <a:rPr lang="es-ES" sz="3100" dirty="0">
                <a:latin typeface="Calibri"/>
                <a:ea typeface="Calibri"/>
                <a:cs typeface="Calibri"/>
                <a:sym typeface="Calibri"/>
              </a:rPr>
              <a:t>¿Por qué invertir en Marruecos?</a:t>
            </a:r>
            <a:br>
              <a:rPr lang="es-ES" sz="3100" dirty="0"/>
            </a:br>
            <a:endParaRPr sz="3100" dirty="0"/>
          </a:p>
        </p:txBody>
      </p:sp>
      <p:cxnSp>
        <p:nvCxnSpPr>
          <p:cNvPr id="117" name="Google Shape;117;p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18" name="Google Shape;118;p3"/>
          <p:cNvSpPr txBox="1"/>
          <p:nvPr/>
        </p:nvSpPr>
        <p:spPr>
          <a:xfrm>
            <a:off x="6799152" y="1022954"/>
            <a:ext cx="5161200" cy="55604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1300"/>
              <a:buFont typeface="Arial"/>
              <a:buChar char="•"/>
            </a:pPr>
            <a:r>
              <a:rPr lang="es-ES"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Ubicación estratégica</a:t>
            </a:r>
            <a:b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b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A solo 14 km de España, Marruecos se encuentra entre el Mar Mediterráneo y el Océano Atlántico, ofreciendo una posición geográfica clave que optimiza los costos logísticos.</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800"/>
              </a:spcBef>
              <a:spcAft>
                <a:spcPts val="0"/>
              </a:spcAft>
              <a:buClr>
                <a:schemeClr val="dk1"/>
              </a:buClr>
              <a:buSzPts val="1300"/>
              <a:buFont typeface="Arial"/>
              <a:buChar char="•"/>
            </a:pPr>
            <a:r>
              <a:rPr lang="es-ES"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Entorno empresarial favorable</a:t>
            </a:r>
            <a:b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b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Según el ranking </a:t>
            </a:r>
            <a:r>
              <a:rPr lang="es-ES" b="0" i="1"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Doing</a:t>
            </a:r>
            <a:r>
              <a:rPr lang="es-ES" b="0" i="1"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Business</a:t>
            </a: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Marruecos es el país mejor posicionado del norte de África y ocupa el</a:t>
            </a:r>
            <a:r>
              <a:rPr lang="es-ES" dirty="0">
                <a:solidFill>
                  <a:schemeClr val="dk1"/>
                </a:solidFill>
                <a:latin typeface="Calibri" panose="020F0502020204030204" pitchFamily="34" charset="0"/>
                <a:ea typeface="Calibri" panose="020F0502020204030204" pitchFamily="34" charset="0"/>
                <a:cs typeface="Calibri" panose="020F0502020204030204" pitchFamily="34" charset="0"/>
              </a:rPr>
              <a:t> puesto nº53</a:t>
            </a: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lugar</a:t>
            </a:r>
            <a:r>
              <a:rPr lang="es-ES" dirty="0">
                <a:solidFill>
                  <a:schemeClr val="dk1"/>
                </a:solidFill>
                <a:latin typeface="Calibri" panose="020F0502020204030204" pitchFamily="34" charset="0"/>
                <a:ea typeface="Calibri" panose="020F0502020204030204" pitchFamily="34" charset="0"/>
                <a:cs typeface="Calibri" panose="020F0502020204030204" pitchFamily="34" charset="0"/>
              </a:rPr>
              <a:t> a nivel mundial</a:t>
            </a: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800"/>
              </a:spcBef>
              <a:spcAft>
                <a:spcPts val="0"/>
              </a:spcAft>
              <a:buClr>
                <a:schemeClr val="dk1"/>
              </a:buClr>
              <a:buSzPts val="1300"/>
              <a:buFont typeface="Arial"/>
              <a:buChar char="•"/>
            </a:pPr>
            <a:r>
              <a:rPr lang="es-ES"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Estabilidad política, social y económica</a:t>
            </a:r>
            <a:b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b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Marruecos es el país más seguro y estable del Magreb, con un sólido marco jurídico y una gestión rigurosa de indicadores macroeconómicos como la inflación y la deuda pública.</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800"/>
              </a:spcBef>
              <a:spcAft>
                <a:spcPts val="0"/>
              </a:spcAft>
              <a:buClr>
                <a:schemeClr val="dk1"/>
              </a:buClr>
              <a:buSzPts val="1300"/>
              <a:buFont typeface="Arial"/>
              <a:buChar char="•"/>
            </a:pPr>
            <a:r>
              <a:rPr lang="es-ES"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Talento cualificado y competitivo</a:t>
            </a:r>
            <a:b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b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El país ofrece acceso a una mano de obra altamente capacitada y eficiente, con costos competitivos que favorecen la inversión.</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15000"/>
              </a:lnSpc>
              <a:spcBef>
                <a:spcPts val="800"/>
              </a:spcBef>
              <a:spcAft>
                <a:spcPts val="0"/>
              </a:spcAft>
              <a:buClr>
                <a:schemeClr val="dk1"/>
              </a:buClr>
              <a:buSzPts val="1300"/>
              <a:buFont typeface="Arial"/>
              <a:buChar char="•"/>
            </a:pPr>
            <a:r>
              <a:rPr lang="es-ES"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Costes Competitivos para una Inversión Rentable</a:t>
            </a:r>
            <a:endParaRPr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L="450215" marR="0" lvl="0" indent="0" algn="just" rtl="0">
              <a:lnSpc>
                <a:spcPct val="115000"/>
              </a:lnSpc>
              <a:spcBef>
                <a:spcPts val="800"/>
              </a:spcBef>
              <a:spcAft>
                <a:spcPts val="0"/>
              </a:spcAft>
              <a:buNone/>
            </a:pPr>
            <a:r>
              <a:rPr lang="es-ES"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Marruecos se destaca como una plataforma ideal de       inversión gracias a sus costes de establecimiento y de producción altamente competitivos, ofreciendo un entorno favorable para el desarrollo empresarial.</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A6E26F97-25E2-BF87-DC4F-021D57C2A592}"/>
              </a:ext>
            </a:extLst>
          </p:cNvPr>
          <p:cNvSpPr/>
          <p:nvPr/>
        </p:nvSpPr>
        <p:spPr>
          <a:xfrm>
            <a:off x="701380" y="977293"/>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pic>
        <p:nvPicPr>
          <p:cNvPr id="124" name="Google Shape;124;p5" descr="Montacargas levantando un contenedor en el jardín"/>
          <p:cNvPicPr preferRelativeResize="0"/>
          <p:nvPr/>
        </p:nvPicPr>
        <p:blipFill rotWithShape="1">
          <a:blip r:embed="rId3">
            <a:alphaModFix/>
          </a:blip>
          <a:srcRect l="12763" r="31788" b="-1"/>
          <a:stretch/>
        </p:blipFill>
        <p:spPr>
          <a:xfrm>
            <a:off x="1" y="10"/>
            <a:ext cx="5696712" cy="6857990"/>
          </a:xfrm>
          <a:prstGeom prst="rect">
            <a:avLst/>
          </a:prstGeom>
          <a:noFill/>
          <a:ln>
            <a:noFill/>
          </a:ln>
        </p:spPr>
      </p:pic>
      <p:sp>
        <p:nvSpPr>
          <p:cNvPr id="125" name="Google Shape;125;p5"/>
          <p:cNvSpPr/>
          <p:nvPr/>
        </p:nvSpPr>
        <p:spPr>
          <a:xfrm rot="5400000">
            <a:off x="480376" y="-549461"/>
            <a:ext cx="4735963" cy="5696712"/>
          </a:xfrm>
          <a:prstGeom prst="rect">
            <a:avLst/>
          </a:prstGeom>
          <a:gradFill>
            <a:gsLst>
              <a:gs pos="0">
                <a:srgbClr val="000000">
                  <a:alpha val="0"/>
                </a:srgbClr>
              </a:gs>
              <a:gs pos="58000">
                <a:srgbClr val="000000">
                  <a:alpha val="54901"/>
                </a:srgbClr>
              </a:gs>
              <a:gs pos="93000">
                <a:srgbClr val="000000">
                  <a:alpha val="63921"/>
                </a:srgbClr>
              </a:gs>
              <a:gs pos="100000">
                <a:srgbClr val="000000">
                  <a:alpha val="63921"/>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sp>
        <p:nvSpPr>
          <p:cNvPr id="126" name="Google Shape;126;p5"/>
          <p:cNvSpPr txBox="1">
            <a:spLocks noGrp="1"/>
          </p:cNvSpPr>
          <p:nvPr>
            <p:ph type="title"/>
          </p:nvPr>
        </p:nvSpPr>
        <p:spPr>
          <a:xfrm>
            <a:off x="605515" y="-69086"/>
            <a:ext cx="5671936" cy="267148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3600"/>
              <a:buFont typeface="Calibri"/>
              <a:buNone/>
            </a:pPr>
            <a:r>
              <a:rPr lang="es-ES" sz="3600" dirty="0">
                <a:solidFill>
                  <a:srgbClr val="FFFFFF"/>
                </a:solidFill>
                <a:latin typeface="Calibri"/>
                <a:ea typeface="Calibri"/>
                <a:cs typeface="Calibri"/>
                <a:sym typeface="Calibri"/>
              </a:rPr>
              <a:t>España, primer socio comercial de Marruecos</a:t>
            </a:r>
            <a:endParaRPr dirty="0"/>
          </a:p>
        </p:txBody>
      </p:sp>
      <p:sp>
        <p:nvSpPr>
          <p:cNvPr id="127" name="Google Shape;127;p5"/>
          <p:cNvSpPr txBox="1">
            <a:spLocks noGrp="1"/>
          </p:cNvSpPr>
          <p:nvPr>
            <p:ph type="body" idx="1"/>
          </p:nvPr>
        </p:nvSpPr>
        <p:spPr>
          <a:xfrm>
            <a:off x="6096000" y="1166804"/>
            <a:ext cx="5288049" cy="5266922"/>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1392"/>
              <a:buChar char="•"/>
            </a:pPr>
            <a:r>
              <a:rPr lang="es-ES" sz="1600" b="0" i="0" dirty="0">
                <a:latin typeface="Calibri"/>
                <a:ea typeface="Calibri"/>
                <a:cs typeface="Calibri"/>
                <a:sym typeface="Calibri"/>
              </a:rPr>
              <a:t>España es el primer socio comercial de Marruecos, y en los últimos años ha reforzado esta posición de liderazgo. Según Eurostat, España supuso en 2012 el 31% del total de exportaciones UE a Marruecos y desde entonces este porcentaje ha ido subiendo de forma lineal hasta alcanzar el 37% en 2023.</a:t>
            </a:r>
            <a:endParaRPr sz="1600" dirty="0">
              <a:latin typeface="Calibri"/>
              <a:ea typeface="Calibri"/>
              <a:cs typeface="Calibri"/>
              <a:sym typeface="Calibri"/>
            </a:endParaRPr>
          </a:p>
          <a:p>
            <a:pPr marL="228600" lvl="0" indent="-228600" algn="l" rtl="0">
              <a:lnSpc>
                <a:spcPct val="120000"/>
              </a:lnSpc>
              <a:spcBef>
                <a:spcPts val="1000"/>
              </a:spcBef>
              <a:spcAft>
                <a:spcPts val="0"/>
              </a:spcAft>
              <a:buClr>
                <a:schemeClr val="dk1"/>
              </a:buClr>
              <a:buSzPts val="1392"/>
              <a:buChar char="•"/>
            </a:pPr>
            <a:r>
              <a:rPr lang="es-ES" sz="1600" dirty="0">
                <a:latin typeface="Calibri"/>
                <a:ea typeface="Calibri"/>
                <a:cs typeface="Calibri"/>
                <a:sym typeface="Calibri"/>
              </a:rPr>
              <a:t>Existe un acuerdo de Promoción y Protección recíproca de Inversiones (2005), y Convenio para evitar la Doble Imposición (1985).</a:t>
            </a:r>
            <a:endParaRPr sz="1600" dirty="0"/>
          </a:p>
          <a:p>
            <a:pPr marL="228600" lvl="0" indent="-228600" algn="l" rtl="0">
              <a:lnSpc>
                <a:spcPct val="120000"/>
              </a:lnSpc>
              <a:spcBef>
                <a:spcPts val="1000"/>
              </a:spcBef>
              <a:spcAft>
                <a:spcPts val="0"/>
              </a:spcAft>
              <a:buClr>
                <a:schemeClr val="dk1"/>
              </a:buClr>
              <a:buSzPts val="1392"/>
              <a:buChar char="•"/>
            </a:pPr>
            <a:r>
              <a:rPr lang="es-ES" sz="1600" dirty="0">
                <a:latin typeface="Calibri"/>
                <a:ea typeface="Calibri"/>
                <a:cs typeface="Calibri"/>
                <a:sym typeface="Calibri"/>
              </a:rPr>
              <a:t>Marruecos y la UE firmaron el acuerdo Euro-Mediterráneo de Asociación en virtud de la liberalización comercial mutua (2000).</a:t>
            </a:r>
            <a:endParaRPr dirty="0"/>
          </a:p>
        </p:txBody>
      </p:sp>
      <p:cxnSp>
        <p:nvCxnSpPr>
          <p:cNvPr id="128" name="Google Shape;128;p5"/>
          <p:cNvCxnSpPr/>
          <p:nvPr/>
        </p:nvCxnSpPr>
        <p:spPr>
          <a:xfrm>
            <a:off x="718718"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 name="Rectángulo 1">
            <a:extLst>
              <a:ext uri="{FF2B5EF4-FFF2-40B4-BE49-F238E27FC236}">
                <a16:creationId xmlns:a16="http://schemas.microsoft.com/office/drawing/2014/main" id="{DECA8616-15BD-9431-2A11-44CC1E39651E}"/>
              </a:ext>
            </a:extLst>
          </p:cNvPr>
          <p:cNvSpPr/>
          <p:nvPr/>
        </p:nvSpPr>
        <p:spPr>
          <a:xfrm>
            <a:off x="728812" y="1004725"/>
            <a:ext cx="1170878" cy="120151"/>
          </a:xfrm>
          <a:prstGeom prst="rect">
            <a:avLst/>
          </a:prstGeom>
          <a:solidFill>
            <a:srgbClr val="D23A2E"/>
          </a:solidFill>
          <a:ln>
            <a:solidFill>
              <a:srgbClr val="1223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134" name="Google Shape;134;p6"/>
          <p:cNvSpPr txBox="1">
            <a:spLocks noGrp="1"/>
          </p:cNvSpPr>
          <p:nvPr>
            <p:ph type="title"/>
          </p:nvPr>
        </p:nvSpPr>
        <p:spPr>
          <a:xfrm>
            <a:off x="607777" y="565720"/>
            <a:ext cx="10890929"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Calibri"/>
              <a:buNone/>
            </a:pPr>
            <a:r>
              <a:rPr lang="es-ES" sz="3100" dirty="0">
                <a:latin typeface="Calibri"/>
                <a:ea typeface="Calibri"/>
                <a:cs typeface="Calibri"/>
                <a:sym typeface="Calibri"/>
              </a:rPr>
              <a:t>Establecimiento</a:t>
            </a:r>
            <a:r>
              <a:rPr lang="es-ES" sz="3200" dirty="0"/>
              <a:t> en Marruecos</a:t>
            </a:r>
            <a:br>
              <a:rPr lang="es-ES" sz="3400" dirty="0"/>
            </a:br>
            <a:endParaRPr sz="3400" dirty="0"/>
          </a:p>
        </p:txBody>
      </p:sp>
      <p:cxnSp>
        <p:nvCxnSpPr>
          <p:cNvPr id="135" name="Google Shape;135;p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grpSp>
        <p:nvGrpSpPr>
          <p:cNvPr id="136" name="Google Shape;136;p6"/>
          <p:cNvGrpSpPr/>
          <p:nvPr/>
        </p:nvGrpSpPr>
        <p:grpSpPr>
          <a:xfrm>
            <a:off x="713232" y="1851479"/>
            <a:ext cx="10890928" cy="3738867"/>
            <a:chOff x="0" y="0"/>
            <a:chExt cx="10890928" cy="3738867"/>
          </a:xfrm>
        </p:grpSpPr>
        <p:sp>
          <p:nvSpPr>
            <p:cNvPr id="137" name="Google Shape;137;p6"/>
            <p:cNvSpPr/>
            <p:nvPr/>
          </p:nvSpPr>
          <p:spPr>
            <a:xfrm>
              <a:off x="0" y="0"/>
              <a:ext cx="8712743" cy="822550"/>
            </a:xfrm>
            <a:prstGeom prst="roundRect">
              <a:avLst>
                <a:gd name="adj" fmla="val 10000"/>
              </a:avLst>
            </a:prstGeom>
            <a:solidFill>
              <a:srgbClr val="D1653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txBox="1"/>
            <p:nvPr/>
          </p:nvSpPr>
          <p:spPr>
            <a:xfrm>
              <a:off x="24092" y="24092"/>
              <a:ext cx="7755640" cy="7743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Play"/>
                <a:buNone/>
              </a:pPr>
              <a:r>
                <a:rPr lang="es-ES"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rPr>
                <a:t>FORMAS JURÍDICAS</a:t>
              </a:r>
              <a:endParaRPr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endParaRPr>
            </a:p>
          </p:txBody>
        </p:sp>
        <p:sp>
          <p:nvSpPr>
            <p:cNvPr id="139" name="Google Shape;139;p6"/>
            <p:cNvSpPr/>
            <p:nvPr/>
          </p:nvSpPr>
          <p:spPr>
            <a:xfrm>
              <a:off x="729692" y="972105"/>
              <a:ext cx="8712743" cy="822550"/>
            </a:xfrm>
            <a:prstGeom prst="roundRect">
              <a:avLst>
                <a:gd name="adj" fmla="val 10000"/>
              </a:avLst>
            </a:prstGeom>
            <a:solidFill>
              <a:srgbClr val="9CA7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txBox="1"/>
            <p:nvPr/>
          </p:nvSpPr>
          <p:spPr>
            <a:xfrm>
              <a:off x="753784" y="996197"/>
              <a:ext cx="7400208" cy="7743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Play"/>
                <a:buNone/>
              </a:pPr>
              <a:r>
                <a:rPr lang="es-ES"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rPr>
                <a:t>CARACTERÍSTICAS DE LAS SOCIEDADES Y SUCURSALES</a:t>
              </a:r>
              <a:endParaRPr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endParaRPr>
            </a:p>
          </p:txBody>
        </p:sp>
        <p:sp>
          <p:nvSpPr>
            <p:cNvPr id="141" name="Google Shape;141;p6"/>
            <p:cNvSpPr/>
            <p:nvPr/>
          </p:nvSpPr>
          <p:spPr>
            <a:xfrm>
              <a:off x="1448493" y="1944211"/>
              <a:ext cx="8712743" cy="822550"/>
            </a:xfrm>
            <a:prstGeom prst="roundRect">
              <a:avLst>
                <a:gd name="adj" fmla="val 10000"/>
              </a:avLst>
            </a:prstGeom>
            <a:solidFill>
              <a:srgbClr val="27B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txBox="1"/>
            <p:nvPr/>
          </p:nvSpPr>
          <p:spPr>
            <a:xfrm>
              <a:off x="1472585" y="1968303"/>
              <a:ext cx="7411099" cy="7743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Play"/>
                <a:buNone/>
              </a:pPr>
              <a:r>
                <a:rPr lang="es-ES"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rPr>
                <a:t>TRÁMITES PARA LA CREACIÓN DE SOCIEDADES Y SUCURSALES</a:t>
              </a:r>
              <a:endParaRPr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endParaRPr>
            </a:p>
          </p:txBody>
        </p:sp>
        <p:sp>
          <p:nvSpPr>
            <p:cNvPr id="143" name="Google Shape;143;p6"/>
            <p:cNvSpPr/>
            <p:nvPr/>
          </p:nvSpPr>
          <p:spPr>
            <a:xfrm>
              <a:off x="2178185" y="2916317"/>
              <a:ext cx="8712743" cy="822550"/>
            </a:xfrm>
            <a:prstGeom prst="roundRect">
              <a:avLst>
                <a:gd name="adj" fmla="val 10000"/>
              </a:avLst>
            </a:prstGeom>
            <a:solidFill>
              <a:srgbClr val="3D88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2202277" y="2940409"/>
              <a:ext cx="7400208" cy="77436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Play"/>
                <a:buNone/>
              </a:pPr>
              <a:r>
                <a:rPr lang="es-ES"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rPr>
                <a:t>LA OFICINA DE CAMBIO DE DIVISAS</a:t>
              </a:r>
              <a:endParaRPr sz="22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Play"/>
              </a:endParaRPr>
            </a:p>
          </p:txBody>
        </p:sp>
        <p:sp>
          <p:nvSpPr>
            <p:cNvPr id="145" name="Google Shape;145;p6"/>
            <p:cNvSpPr/>
            <p:nvPr/>
          </p:nvSpPr>
          <p:spPr>
            <a:xfrm>
              <a:off x="8178085" y="629999"/>
              <a:ext cx="534658" cy="534658"/>
            </a:xfrm>
            <a:prstGeom prst="downArrow">
              <a:avLst>
                <a:gd name="adj1" fmla="val 55000"/>
                <a:gd name="adj2" fmla="val 45000"/>
              </a:avLst>
            </a:prstGeom>
            <a:solidFill>
              <a:srgbClr val="EFD0CB">
                <a:alpha val="89803"/>
              </a:srgbClr>
            </a:solidFill>
            <a:ln w="12700" cap="flat" cmpd="sng">
              <a:solidFill>
                <a:srgbClr val="EFD0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txBox="1"/>
            <p:nvPr/>
          </p:nvSpPr>
          <p:spPr>
            <a:xfrm>
              <a:off x="8298383" y="629999"/>
              <a:ext cx="294062" cy="40233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Play"/>
                <a:buNone/>
              </a:pPr>
              <a:endParaRPr sz="2400" b="0" i="0" u="none" strike="noStrike" cap="none">
                <a:solidFill>
                  <a:schemeClr val="dk1"/>
                </a:solidFill>
                <a:latin typeface="Play"/>
                <a:ea typeface="Play"/>
                <a:cs typeface="Play"/>
                <a:sym typeface="Play"/>
              </a:endParaRPr>
            </a:p>
          </p:txBody>
        </p:sp>
        <p:sp>
          <p:nvSpPr>
            <p:cNvPr id="147" name="Google Shape;147;p6"/>
            <p:cNvSpPr/>
            <p:nvPr/>
          </p:nvSpPr>
          <p:spPr>
            <a:xfrm>
              <a:off x="8907777" y="1602104"/>
              <a:ext cx="534658" cy="534658"/>
            </a:xfrm>
            <a:prstGeom prst="downArrow">
              <a:avLst>
                <a:gd name="adj1" fmla="val 55000"/>
                <a:gd name="adj2" fmla="val 45000"/>
              </a:avLst>
            </a:prstGeom>
            <a:solidFill>
              <a:srgbClr val="DEE1CC">
                <a:alpha val="89803"/>
              </a:srgbClr>
            </a:solidFill>
            <a:ln w="12700" cap="flat" cmpd="sng">
              <a:solidFill>
                <a:srgbClr val="DE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txBox="1"/>
            <p:nvPr/>
          </p:nvSpPr>
          <p:spPr>
            <a:xfrm>
              <a:off x="9028075" y="1602104"/>
              <a:ext cx="294062" cy="40233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Play"/>
                <a:buNone/>
              </a:pPr>
              <a:endParaRPr sz="2400" b="0" i="0" u="none" strike="noStrike" cap="none">
                <a:solidFill>
                  <a:schemeClr val="dk1"/>
                </a:solidFill>
                <a:latin typeface="Play"/>
                <a:ea typeface="Play"/>
                <a:cs typeface="Play"/>
                <a:sym typeface="Play"/>
              </a:endParaRPr>
            </a:p>
          </p:txBody>
        </p:sp>
        <p:sp>
          <p:nvSpPr>
            <p:cNvPr id="149" name="Google Shape;149;p6"/>
            <p:cNvSpPr/>
            <p:nvPr/>
          </p:nvSpPr>
          <p:spPr>
            <a:xfrm>
              <a:off x="9626578" y="2574210"/>
              <a:ext cx="534658" cy="534658"/>
            </a:xfrm>
            <a:prstGeom prst="downArrow">
              <a:avLst>
                <a:gd name="adj1" fmla="val 55000"/>
                <a:gd name="adj2" fmla="val 45000"/>
              </a:avLst>
            </a:prstGeom>
            <a:solidFill>
              <a:srgbClr val="CAE4E8">
                <a:alpha val="89803"/>
              </a:srgbClr>
            </a:solidFill>
            <a:ln w="12700" cap="flat" cmpd="sng">
              <a:solidFill>
                <a:srgbClr val="CAE4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9746876" y="2574210"/>
              <a:ext cx="294062" cy="40233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Play"/>
                <a:buNone/>
              </a:pPr>
              <a:endParaRPr sz="2400" b="0" i="0" u="none" strike="noStrike" cap="none">
                <a:solidFill>
                  <a:schemeClr val="dk1"/>
                </a:solidFill>
                <a:latin typeface="Play"/>
                <a:ea typeface="Play"/>
                <a:cs typeface="Play"/>
                <a:sym typeface="Play"/>
              </a:endParaRPr>
            </a:p>
          </p:txBody>
        </p:sp>
      </p:grpSp>
      <p:sp>
        <p:nvSpPr>
          <p:cNvPr id="2" name="Rectángulo 1">
            <a:extLst>
              <a:ext uri="{FF2B5EF4-FFF2-40B4-BE49-F238E27FC236}">
                <a16:creationId xmlns:a16="http://schemas.microsoft.com/office/drawing/2014/main" id="{9C158615-918E-AC63-977C-0F7E929A46A4}"/>
              </a:ext>
            </a:extLst>
          </p:cNvPr>
          <p:cNvSpPr/>
          <p:nvPr/>
        </p:nvSpPr>
        <p:spPr>
          <a:xfrm>
            <a:off x="701380" y="959005"/>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pic>
        <p:nvPicPr>
          <p:cNvPr id="157" name="Google Shape;157;p7" descr="Área vacía de la oficina"/>
          <p:cNvPicPr preferRelativeResize="0"/>
          <p:nvPr/>
        </p:nvPicPr>
        <p:blipFill rotWithShape="1">
          <a:blip r:embed="rId3">
            <a:alphaModFix/>
          </a:blip>
          <a:srcRect l="31554" r="12997" b="-1"/>
          <a:stretch/>
        </p:blipFill>
        <p:spPr>
          <a:xfrm>
            <a:off x="-4704" y="10"/>
            <a:ext cx="5696712" cy="6857990"/>
          </a:xfrm>
          <a:prstGeom prst="rect">
            <a:avLst/>
          </a:prstGeom>
          <a:noFill/>
          <a:ln>
            <a:noFill/>
          </a:ln>
        </p:spPr>
      </p:pic>
      <p:sp>
        <p:nvSpPr>
          <p:cNvPr id="158" name="Google Shape;158;p7"/>
          <p:cNvSpPr/>
          <p:nvPr/>
        </p:nvSpPr>
        <p:spPr>
          <a:xfrm rot="5400000">
            <a:off x="480375" y="-480370"/>
            <a:ext cx="4735963" cy="5696712"/>
          </a:xfrm>
          <a:prstGeom prst="rect">
            <a:avLst/>
          </a:prstGeom>
          <a:gradFill>
            <a:gsLst>
              <a:gs pos="0">
                <a:srgbClr val="000000">
                  <a:alpha val="0"/>
                </a:srgbClr>
              </a:gs>
              <a:gs pos="58000">
                <a:srgbClr val="000000">
                  <a:alpha val="54901"/>
                </a:srgbClr>
              </a:gs>
              <a:gs pos="93000">
                <a:srgbClr val="000000">
                  <a:alpha val="63921"/>
                </a:srgbClr>
              </a:gs>
              <a:gs pos="100000">
                <a:srgbClr val="000000">
                  <a:alpha val="63921"/>
                </a:srgbClr>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Play"/>
              <a:buNone/>
            </a:pPr>
            <a:endParaRPr sz="1800" b="0" i="0" u="none" strike="noStrike" cap="none">
              <a:solidFill>
                <a:srgbClr val="FFFFFF"/>
              </a:solidFill>
              <a:latin typeface="Play"/>
              <a:ea typeface="Play"/>
              <a:cs typeface="Play"/>
              <a:sym typeface="Play"/>
            </a:endParaRPr>
          </a:p>
        </p:txBody>
      </p:sp>
      <p:sp>
        <p:nvSpPr>
          <p:cNvPr id="159" name="Google Shape;159;p7"/>
          <p:cNvSpPr txBox="1">
            <a:spLocks noGrp="1"/>
          </p:cNvSpPr>
          <p:nvPr>
            <p:ph type="title"/>
          </p:nvPr>
        </p:nvSpPr>
        <p:spPr>
          <a:xfrm>
            <a:off x="615726" y="420987"/>
            <a:ext cx="4023360" cy="267148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4000"/>
              <a:buFont typeface="Calibri"/>
              <a:buNone/>
            </a:pPr>
            <a:r>
              <a:rPr lang="es-ES" dirty="0">
                <a:solidFill>
                  <a:srgbClr val="FFFFFF"/>
                </a:solidFill>
                <a:latin typeface="Calibri"/>
                <a:ea typeface="Calibri"/>
                <a:cs typeface="Calibri"/>
                <a:sym typeface="Calibri"/>
              </a:rPr>
              <a:t>Formas Jurídicas</a:t>
            </a:r>
            <a:endParaRPr dirty="0"/>
          </a:p>
        </p:txBody>
      </p:sp>
      <p:sp>
        <p:nvSpPr>
          <p:cNvPr id="160" name="Google Shape;160;p7"/>
          <p:cNvSpPr txBox="1">
            <a:spLocks noGrp="1"/>
          </p:cNvSpPr>
          <p:nvPr>
            <p:ph type="body" idx="1"/>
          </p:nvPr>
        </p:nvSpPr>
        <p:spPr>
          <a:xfrm>
            <a:off x="5795000" y="420987"/>
            <a:ext cx="6246109" cy="5266922"/>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Clr>
                <a:schemeClr val="dk1"/>
              </a:buClr>
              <a:buSzPts val="1218"/>
              <a:buChar char="•"/>
            </a:pPr>
            <a:r>
              <a:rPr lang="es-ES" sz="1400" dirty="0">
                <a:latin typeface="Calibri"/>
                <a:ea typeface="Calibri"/>
                <a:cs typeface="Calibri"/>
                <a:sym typeface="Calibri"/>
              </a:rPr>
              <a:t>Marruecos ha llevado a cabo un ambicioso programa de reformas para mejorar su entorno empresarial y atraer inversiones extranjeras en los últimos años.. Estas reformas han ocasionado que el país haya experimentado un ascenso significativo en el ranking </a:t>
            </a:r>
            <a:r>
              <a:rPr lang="es-ES" sz="1400" dirty="0" err="1">
                <a:latin typeface="Calibri"/>
                <a:ea typeface="Calibri"/>
                <a:cs typeface="Calibri"/>
                <a:sym typeface="Calibri"/>
              </a:rPr>
              <a:t>Doing</a:t>
            </a:r>
            <a:r>
              <a:rPr lang="es-ES" sz="1400" dirty="0">
                <a:latin typeface="Calibri"/>
                <a:ea typeface="Calibri"/>
                <a:cs typeface="Calibri"/>
                <a:sym typeface="Calibri"/>
              </a:rPr>
              <a:t> Business 2020 del Banco Mundial, ocupando actualmente la posición número 53. Este progreso refleja el compromiso de Marruecos con la modernización de su marco regulador, simplificando los procedimientos administrativos y eliminando barreras que dificultaban la creación y el desarrollo de empresas.</a:t>
            </a:r>
            <a:endParaRPr dirty="0"/>
          </a:p>
          <a:p>
            <a:pPr marL="228600" lvl="0" indent="-228600" algn="just" rtl="0">
              <a:lnSpc>
                <a:spcPct val="120000"/>
              </a:lnSpc>
              <a:spcBef>
                <a:spcPts val="1000"/>
              </a:spcBef>
              <a:spcAft>
                <a:spcPts val="0"/>
              </a:spcAft>
              <a:buClr>
                <a:schemeClr val="dk1"/>
              </a:buClr>
              <a:buSzPts val="1218"/>
              <a:buChar char="•"/>
            </a:pPr>
            <a:r>
              <a:rPr lang="es-ES" sz="1400" dirty="0">
                <a:latin typeface="Calibri"/>
                <a:ea typeface="Calibri"/>
                <a:cs typeface="Calibri"/>
                <a:sym typeface="Calibri"/>
              </a:rPr>
              <a:t>El referido programa de reformas se ha materializado en 31 modificaciones que han permitido alcanzar los siguientes hitos: </a:t>
            </a:r>
            <a:endParaRPr sz="1400" dirty="0">
              <a:latin typeface="Calibri"/>
              <a:ea typeface="Calibri"/>
              <a:cs typeface="Calibri"/>
              <a:sym typeface="Calibri"/>
            </a:endParaRPr>
          </a:p>
          <a:p>
            <a:pPr marL="0" lvl="0" indent="0" algn="just" rtl="0">
              <a:lnSpc>
                <a:spcPct val="120000"/>
              </a:lnSpc>
              <a:spcBef>
                <a:spcPts val="1000"/>
              </a:spcBef>
              <a:spcAft>
                <a:spcPts val="0"/>
              </a:spcAft>
              <a:buNone/>
            </a:pPr>
            <a:endParaRPr sz="1400" dirty="0">
              <a:latin typeface="Calibri"/>
              <a:ea typeface="Calibri"/>
              <a:cs typeface="Calibri"/>
              <a:sym typeface="Calibri"/>
            </a:endParaRPr>
          </a:p>
          <a:p>
            <a:pPr marL="457200" lvl="0" indent="-317500" algn="just" rtl="0">
              <a:lnSpc>
                <a:spcPct val="120000"/>
              </a:lnSpc>
              <a:spcBef>
                <a:spcPts val="1000"/>
              </a:spcBef>
              <a:spcAft>
                <a:spcPts val="0"/>
              </a:spcAft>
              <a:buSzPts val="1400"/>
              <a:buFont typeface="Calibri"/>
              <a:buAutoNum type="arabicPeriod"/>
            </a:pPr>
            <a:r>
              <a:rPr lang="es-ES" sz="1400" dirty="0">
                <a:latin typeface="Calibri"/>
                <a:ea typeface="Calibri"/>
                <a:cs typeface="Calibri"/>
                <a:sym typeface="Calibri"/>
              </a:rPr>
              <a:t>Facilitar y acortar el proceso de creación de una empresa. Actualmente, se puede completar la creación de una empresa en cuatro etapas (en 2010 lo hacía en seis) y en un plazo de 3 a 4 semanas, ya que depende de los plazos y citas de la administración y del tribunal, (en 2010 lo hacía en doce días).</a:t>
            </a:r>
            <a:endParaRPr dirty="0"/>
          </a:p>
          <a:p>
            <a:pPr marL="457200" lvl="0" indent="-317500" algn="just" rtl="0">
              <a:lnSpc>
                <a:spcPct val="120000"/>
              </a:lnSpc>
              <a:spcBef>
                <a:spcPts val="0"/>
              </a:spcBef>
              <a:spcAft>
                <a:spcPts val="0"/>
              </a:spcAft>
              <a:buSzPts val="1400"/>
              <a:buFont typeface="Calibri"/>
              <a:buAutoNum type="arabicPeriod"/>
            </a:pPr>
            <a:r>
              <a:rPr lang="es-ES" sz="1400" dirty="0">
                <a:latin typeface="Calibri"/>
                <a:ea typeface="Calibri"/>
                <a:cs typeface="Calibri"/>
                <a:sym typeface="Calibri"/>
              </a:rPr>
              <a:t>Suprimir la exigencia de un capital mínimo para la constitución de una empresa.</a:t>
            </a:r>
            <a:endParaRPr dirty="0"/>
          </a:p>
          <a:p>
            <a:pPr marL="457200" lvl="0" indent="-317500" algn="just" rtl="0">
              <a:lnSpc>
                <a:spcPct val="120000"/>
              </a:lnSpc>
              <a:spcBef>
                <a:spcPts val="0"/>
              </a:spcBef>
              <a:spcAft>
                <a:spcPts val="0"/>
              </a:spcAft>
              <a:buSzPts val="1400"/>
              <a:buFont typeface="Calibri"/>
              <a:buAutoNum type="arabicPeriod"/>
            </a:pPr>
            <a:r>
              <a:rPr lang="es-ES" sz="1400" dirty="0">
                <a:latin typeface="Calibri"/>
                <a:ea typeface="Calibri"/>
                <a:cs typeface="Calibri"/>
                <a:sym typeface="Calibri"/>
              </a:rPr>
              <a:t>Digitalizar por completo la obtención del certificado negativo (Certificación de la disponibilidad del nombre comercial solicitado por la empresa)</a:t>
            </a:r>
          </a:p>
          <a:p>
            <a:pPr marL="457200" lvl="0" indent="-317500" algn="just" rtl="0">
              <a:lnSpc>
                <a:spcPct val="120000"/>
              </a:lnSpc>
              <a:spcBef>
                <a:spcPts val="0"/>
              </a:spcBef>
              <a:spcAft>
                <a:spcPts val="0"/>
              </a:spcAft>
              <a:buSzPts val="1400"/>
              <a:buFont typeface="Calibri"/>
              <a:buAutoNum type="arabicPeriod"/>
            </a:pPr>
            <a:r>
              <a:rPr lang="es-ES" sz="1200" dirty="0"/>
              <a:t>Aclarar que la declaración al Ministerio de Trabajo no debe presentarse durante el proceso de creación, sino una vez constituida la empresa</a:t>
            </a:r>
            <a:r>
              <a:rPr lang="es-ES" sz="1400" dirty="0">
                <a:latin typeface="Calibri"/>
                <a:ea typeface="Calibri"/>
                <a:cs typeface="Calibri"/>
                <a:sym typeface="Calibri"/>
              </a:rPr>
              <a:t>.</a:t>
            </a:r>
            <a:endParaRPr lang="es-ES" dirty="0"/>
          </a:p>
          <a:p>
            <a:pPr marL="457200" lvl="0" indent="-317500" algn="just" rtl="0">
              <a:lnSpc>
                <a:spcPct val="120000"/>
              </a:lnSpc>
              <a:spcBef>
                <a:spcPts val="0"/>
              </a:spcBef>
              <a:spcAft>
                <a:spcPts val="0"/>
              </a:spcAft>
              <a:buSzPts val="1400"/>
              <a:buFont typeface="Calibri"/>
              <a:buAutoNum type="arabicPeriod"/>
            </a:pPr>
            <a:r>
              <a:rPr lang="es-ES" sz="1400" dirty="0">
                <a:latin typeface="Calibri"/>
                <a:ea typeface="Calibri"/>
                <a:cs typeface="Calibri"/>
                <a:sym typeface="Calibri"/>
              </a:rPr>
              <a:t>Exonerar el pago de los gastos de registro para la constitución de una empresa.</a:t>
            </a:r>
            <a:endParaRPr dirty="0"/>
          </a:p>
        </p:txBody>
      </p:sp>
      <p:cxnSp>
        <p:nvCxnSpPr>
          <p:cNvPr id="161" name="Google Shape;161;p7"/>
          <p:cNvCxnSpPr/>
          <p:nvPr/>
        </p:nvCxnSpPr>
        <p:spPr>
          <a:xfrm>
            <a:off x="718718"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 name="Rectángulo 1">
            <a:extLst>
              <a:ext uri="{FF2B5EF4-FFF2-40B4-BE49-F238E27FC236}">
                <a16:creationId xmlns:a16="http://schemas.microsoft.com/office/drawing/2014/main" id="{4826BA61-1D6C-CC6C-9CBC-5AC3D0C86CB8}"/>
              </a:ext>
            </a:extLst>
          </p:cNvPr>
          <p:cNvSpPr/>
          <p:nvPr/>
        </p:nvSpPr>
        <p:spPr>
          <a:xfrm>
            <a:off x="728812" y="995581"/>
            <a:ext cx="1170878" cy="120151"/>
          </a:xfrm>
          <a:prstGeom prst="rect">
            <a:avLst/>
          </a:prstGeom>
          <a:solidFill>
            <a:srgbClr val="D23A2E"/>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cxnSp>
        <p:nvCxnSpPr>
          <p:cNvPr id="167" name="Google Shape;167;p8"/>
          <p:cNvCxnSpPr/>
          <p:nvPr/>
        </p:nvCxnSpPr>
        <p:spPr>
          <a:xfrm>
            <a:off x="716281"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168" name="Google Shape;168;p8" descr="Juguete de una persona roja frente a dos líneas de figuras blancas"/>
          <p:cNvPicPr preferRelativeResize="0"/>
          <p:nvPr/>
        </p:nvPicPr>
        <p:blipFill rotWithShape="1">
          <a:blip r:embed="rId3">
            <a:alphaModFix/>
          </a:blip>
          <a:srcRect l="28680" r="24855"/>
          <a:stretch/>
        </p:blipFill>
        <p:spPr>
          <a:xfrm>
            <a:off x="7345680" y="10"/>
            <a:ext cx="4846320" cy="6857990"/>
          </a:xfrm>
          <a:prstGeom prst="rect">
            <a:avLst/>
          </a:prstGeom>
          <a:noFill/>
          <a:ln>
            <a:noFill/>
          </a:ln>
        </p:spPr>
      </p:pic>
      <p:sp>
        <p:nvSpPr>
          <p:cNvPr id="169" name="Google Shape;169;p8"/>
          <p:cNvSpPr txBox="1">
            <a:spLocks noGrp="1"/>
          </p:cNvSpPr>
          <p:nvPr>
            <p:ph type="title"/>
          </p:nvPr>
        </p:nvSpPr>
        <p:spPr>
          <a:xfrm>
            <a:off x="640080" y="551183"/>
            <a:ext cx="5852160"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100"/>
              <a:buFont typeface="Calibri"/>
              <a:buNone/>
            </a:pPr>
            <a:r>
              <a:rPr lang="es-ES" sz="3100" dirty="0">
                <a:latin typeface="Calibri"/>
                <a:ea typeface="Calibri"/>
                <a:cs typeface="Calibri"/>
                <a:sym typeface="Calibri"/>
              </a:rPr>
              <a:t>Actividad para realizar</a:t>
            </a:r>
            <a:endParaRPr dirty="0"/>
          </a:p>
        </p:txBody>
      </p:sp>
      <p:sp>
        <p:nvSpPr>
          <p:cNvPr id="170" name="Google Shape;170;p8"/>
          <p:cNvSpPr txBox="1">
            <a:spLocks noGrp="1"/>
          </p:cNvSpPr>
          <p:nvPr>
            <p:ph type="body" idx="1"/>
          </p:nvPr>
        </p:nvSpPr>
        <p:spPr>
          <a:xfrm>
            <a:off x="640080" y="1579169"/>
            <a:ext cx="5852160" cy="3664685"/>
          </a:xfrm>
          <a:prstGeom prst="rect">
            <a:avLst/>
          </a:prstGeom>
          <a:noFill/>
          <a:ln>
            <a:noFill/>
          </a:ln>
        </p:spPr>
        <p:txBody>
          <a:bodyPr spcFirstLastPara="1" wrap="square" lIns="91425" tIns="45700" rIns="91425" bIns="45700" anchor="t" anchorCtr="0">
            <a:normAutofit/>
          </a:bodyPr>
          <a:lstStyle/>
          <a:p>
            <a:pPr marL="228600" lvl="0" indent="-228600" algn="just" rtl="0">
              <a:lnSpc>
                <a:spcPct val="110000"/>
              </a:lnSpc>
              <a:spcBef>
                <a:spcPts val="0"/>
              </a:spcBef>
              <a:spcAft>
                <a:spcPts val="0"/>
              </a:spcAft>
              <a:buClr>
                <a:schemeClr val="dk1"/>
              </a:buClr>
              <a:buSzPts val="1392"/>
              <a:buChar char="•"/>
            </a:pPr>
            <a:r>
              <a:rPr lang="es-ES" sz="1600" dirty="0">
                <a:latin typeface="Calibri"/>
                <a:ea typeface="Calibri"/>
                <a:cs typeface="Calibri"/>
                <a:sym typeface="Calibri"/>
              </a:rPr>
              <a:t>La elección de la forma jurídica depende de muchos criterios, entre los que figura la naturaleza de la actividad realizada por la nueva entidad, su estado o el régimen fiscal que se le aplicaría, y por ello;</a:t>
            </a:r>
            <a:endParaRPr dirty="0"/>
          </a:p>
          <a:p>
            <a:pPr marL="457200" lvl="0" indent="-457200" algn="just" rtl="0">
              <a:lnSpc>
                <a:spcPct val="110000"/>
              </a:lnSpc>
              <a:spcBef>
                <a:spcPts val="1000"/>
              </a:spcBef>
              <a:spcAft>
                <a:spcPts val="0"/>
              </a:spcAft>
              <a:buClr>
                <a:schemeClr val="dk1"/>
              </a:buClr>
              <a:buSzPts val="1392"/>
              <a:buFont typeface="Play"/>
              <a:buAutoNum type="arabicPeriod"/>
            </a:pPr>
            <a:r>
              <a:rPr lang="es-ES" sz="1600" dirty="0">
                <a:latin typeface="Calibri"/>
                <a:ea typeface="Calibri"/>
                <a:cs typeface="Calibri"/>
                <a:sym typeface="Calibri"/>
              </a:rPr>
              <a:t>La creación de una Sociedad Comercial (filial de una empresa matriz) que ejerce una actividad comercial y que dispone de órganos de gestión independientes de aquellos de la sociedad.</a:t>
            </a:r>
            <a:endParaRPr dirty="0"/>
          </a:p>
          <a:p>
            <a:pPr marL="457200" lvl="0" indent="-457200" algn="just" rtl="0">
              <a:lnSpc>
                <a:spcPct val="110000"/>
              </a:lnSpc>
              <a:spcBef>
                <a:spcPts val="1000"/>
              </a:spcBef>
              <a:spcAft>
                <a:spcPts val="0"/>
              </a:spcAft>
              <a:buClr>
                <a:schemeClr val="dk1"/>
              </a:buClr>
              <a:buSzPts val="1392"/>
              <a:buFont typeface="Play"/>
              <a:buAutoNum type="arabicPeriod"/>
            </a:pPr>
            <a:r>
              <a:rPr lang="es-ES" sz="1600" dirty="0">
                <a:latin typeface="Calibri"/>
                <a:ea typeface="Calibri"/>
                <a:cs typeface="Calibri"/>
                <a:sym typeface="Calibri"/>
              </a:rPr>
              <a:t>La creación de una sucursal que depende directamente de una empresa que se encarga de la gestión administrativa e interna del grupo en beneficio propio.</a:t>
            </a:r>
            <a:endParaRPr dirty="0"/>
          </a:p>
        </p:txBody>
      </p:sp>
      <p:sp>
        <p:nvSpPr>
          <p:cNvPr id="2" name="Rectángulo 1">
            <a:extLst>
              <a:ext uri="{FF2B5EF4-FFF2-40B4-BE49-F238E27FC236}">
                <a16:creationId xmlns:a16="http://schemas.microsoft.com/office/drawing/2014/main" id="{2B28BBAB-A2BF-5139-2467-53047A46158D}"/>
              </a:ext>
            </a:extLst>
          </p:cNvPr>
          <p:cNvSpPr/>
          <p:nvPr/>
        </p:nvSpPr>
        <p:spPr>
          <a:xfrm>
            <a:off x="692236" y="986437"/>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cxnSp>
        <p:nvCxnSpPr>
          <p:cNvPr id="176" name="Google Shape;176;p9"/>
          <p:cNvCxnSpPr/>
          <p:nvPr/>
        </p:nvCxnSpPr>
        <p:spPr>
          <a:xfrm>
            <a:off x="716281" y="1031001"/>
            <a:ext cx="978862" cy="0"/>
          </a:xfrm>
          <a:prstGeom prst="straightConnector1">
            <a:avLst/>
          </a:prstGeom>
          <a:noFill/>
          <a:ln w="76200" cap="flat" cmpd="sng">
            <a:solidFill>
              <a:schemeClr val="accent1"/>
            </a:solidFill>
            <a:prstDash val="solid"/>
            <a:miter lim="800000"/>
            <a:headEnd type="none" w="sm" len="sm"/>
            <a:tailEnd type="none" w="sm" len="sm"/>
          </a:ln>
        </p:spPr>
      </p:cxnSp>
      <p:pic>
        <p:nvPicPr>
          <p:cNvPr id="177" name="Google Shape;177;p9" descr="Tablero analógico mostrando información de vuelos"/>
          <p:cNvPicPr preferRelativeResize="0"/>
          <p:nvPr/>
        </p:nvPicPr>
        <p:blipFill rotWithShape="1">
          <a:blip r:embed="rId3">
            <a:alphaModFix/>
          </a:blip>
          <a:srcRect l="19064" r="33765" b="-1"/>
          <a:stretch/>
        </p:blipFill>
        <p:spPr>
          <a:xfrm>
            <a:off x="7345680" y="10"/>
            <a:ext cx="4846320" cy="6857990"/>
          </a:xfrm>
          <a:prstGeom prst="rect">
            <a:avLst/>
          </a:prstGeom>
          <a:noFill/>
          <a:ln>
            <a:noFill/>
          </a:ln>
        </p:spPr>
      </p:pic>
      <p:sp>
        <p:nvSpPr>
          <p:cNvPr id="178" name="Google Shape;178;p9"/>
          <p:cNvSpPr txBox="1">
            <a:spLocks noGrp="1"/>
          </p:cNvSpPr>
          <p:nvPr>
            <p:ph type="title"/>
          </p:nvPr>
        </p:nvSpPr>
        <p:spPr>
          <a:xfrm>
            <a:off x="603868" y="584118"/>
            <a:ext cx="6145573"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100"/>
              <a:buFont typeface="Calibri"/>
              <a:buNone/>
            </a:pPr>
            <a:r>
              <a:rPr lang="es-ES" sz="3100" dirty="0">
                <a:latin typeface="Calibri"/>
                <a:ea typeface="Calibri"/>
                <a:cs typeface="Calibri"/>
                <a:sym typeface="Calibri"/>
              </a:rPr>
              <a:t>Las sociedades comerciales</a:t>
            </a:r>
            <a:endParaRPr dirty="0"/>
          </a:p>
        </p:txBody>
      </p:sp>
      <p:sp>
        <p:nvSpPr>
          <p:cNvPr id="179" name="Google Shape;179;p9"/>
          <p:cNvSpPr txBox="1">
            <a:spLocks noGrp="1"/>
          </p:cNvSpPr>
          <p:nvPr>
            <p:ph type="body" idx="1"/>
          </p:nvPr>
        </p:nvSpPr>
        <p:spPr>
          <a:xfrm>
            <a:off x="640080" y="1729048"/>
            <a:ext cx="5852160" cy="4568874"/>
          </a:xfrm>
          <a:prstGeom prst="rect">
            <a:avLst/>
          </a:prstGeom>
          <a:noFill/>
          <a:ln>
            <a:noFill/>
          </a:ln>
        </p:spPr>
        <p:txBody>
          <a:bodyPr spcFirstLastPara="1" wrap="square" lIns="91425" tIns="45700" rIns="91425" bIns="45700" anchor="t" anchorCtr="0">
            <a:normAutofit/>
          </a:bodyPr>
          <a:lstStyle/>
          <a:p>
            <a:pPr marL="228600" lvl="0" indent="-228600" algn="just" rtl="0">
              <a:lnSpc>
                <a:spcPct val="110000"/>
              </a:lnSpc>
              <a:spcBef>
                <a:spcPts val="0"/>
              </a:spcBef>
              <a:spcAft>
                <a:spcPts val="0"/>
              </a:spcAft>
              <a:buClr>
                <a:schemeClr val="dk1"/>
              </a:buClr>
              <a:buSzPts val="1392"/>
              <a:buChar char="•"/>
            </a:pPr>
            <a:r>
              <a:rPr lang="es-ES" sz="1600" dirty="0">
                <a:latin typeface="Calibri"/>
                <a:ea typeface="Calibri"/>
                <a:cs typeface="Calibri"/>
                <a:sym typeface="Calibri"/>
              </a:rPr>
              <a:t>En Marruecos, las formas jurídicas de las sociedades comerciales más comunes son las </a:t>
            </a:r>
            <a:r>
              <a:rPr lang="es-ES" sz="1600" u="sng" dirty="0">
                <a:latin typeface="Calibri"/>
                <a:ea typeface="Calibri"/>
                <a:cs typeface="Calibri"/>
                <a:sym typeface="Calibri"/>
              </a:rPr>
              <a:t>Sociedades Anónimas</a:t>
            </a:r>
            <a:r>
              <a:rPr lang="es-ES" sz="1600" dirty="0">
                <a:latin typeface="Calibri"/>
                <a:ea typeface="Calibri"/>
                <a:cs typeface="Calibri"/>
                <a:sym typeface="Calibri"/>
              </a:rPr>
              <a:t> y las </a:t>
            </a:r>
            <a:r>
              <a:rPr lang="es-ES" sz="1600" u="sng" dirty="0">
                <a:latin typeface="Calibri"/>
                <a:ea typeface="Calibri"/>
                <a:cs typeface="Calibri"/>
                <a:sym typeface="Calibri"/>
              </a:rPr>
              <a:t>Sociedades de Responsabilidad Limitada</a:t>
            </a:r>
            <a:r>
              <a:rPr lang="es-ES" sz="1600" dirty="0">
                <a:latin typeface="Calibri"/>
                <a:ea typeface="Calibri"/>
                <a:cs typeface="Calibri"/>
                <a:sym typeface="Calibri"/>
              </a:rPr>
              <a:t>.</a:t>
            </a:r>
            <a:endParaRPr dirty="0"/>
          </a:p>
          <a:p>
            <a:pPr marL="457200" lvl="0" indent="-457200" algn="just" rtl="0">
              <a:lnSpc>
                <a:spcPct val="110000"/>
              </a:lnSpc>
              <a:spcBef>
                <a:spcPts val="1000"/>
              </a:spcBef>
              <a:spcAft>
                <a:spcPts val="0"/>
              </a:spcAft>
              <a:buClr>
                <a:schemeClr val="dk1"/>
              </a:buClr>
              <a:buSzPts val="1392"/>
              <a:buFont typeface="Play"/>
              <a:buAutoNum type="arabicPeriod"/>
            </a:pPr>
            <a:r>
              <a:rPr lang="es-ES" sz="1600" b="1" u="sng" dirty="0">
                <a:latin typeface="Calibri"/>
                <a:ea typeface="Calibri"/>
                <a:cs typeface="Calibri"/>
                <a:sym typeface="Calibri"/>
              </a:rPr>
              <a:t>Sociedades Anónima</a:t>
            </a:r>
            <a:r>
              <a:rPr lang="es-ES" sz="1600" dirty="0">
                <a:latin typeface="Calibri"/>
                <a:ea typeface="Calibri"/>
                <a:cs typeface="Calibri"/>
                <a:sym typeface="Calibri"/>
              </a:rPr>
              <a:t> (S.A): Es un tipo de sociedad comercial en la que los socios se denominan accionistas. Su régimen está regido por la ley nº17-95.</a:t>
            </a:r>
            <a:endParaRPr dirty="0"/>
          </a:p>
          <a:p>
            <a:pPr marL="457200" lvl="0" indent="-457200" algn="just" rtl="0">
              <a:lnSpc>
                <a:spcPct val="110000"/>
              </a:lnSpc>
              <a:spcBef>
                <a:spcPts val="1000"/>
              </a:spcBef>
              <a:spcAft>
                <a:spcPts val="0"/>
              </a:spcAft>
              <a:buClr>
                <a:schemeClr val="dk1"/>
              </a:buClr>
              <a:buSzPts val="1392"/>
              <a:buFont typeface="Play"/>
              <a:buAutoNum type="arabicPeriod"/>
            </a:pPr>
            <a:r>
              <a:rPr lang="es-ES" sz="1600" b="1" u="sng" dirty="0">
                <a:latin typeface="Calibri"/>
                <a:ea typeface="Calibri"/>
                <a:cs typeface="Calibri"/>
                <a:sym typeface="Calibri"/>
              </a:rPr>
              <a:t>Sociedades de Responsabilidad Limitada </a:t>
            </a:r>
            <a:r>
              <a:rPr lang="es-ES" sz="1600" dirty="0">
                <a:latin typeface="Calibri"/>
                <a:ea typeface="Calibri"/>
                <a:cs typeface="Calibri"/>
                <a:sym typeface="Calibri"/>
              </a:rPr>
              <a:t>(S.A.R.L); Se rige por las disposiciones de la ley nº5-96 relativa a las Sociedades de Responsabilidad Limitada.</a:t>
            </a:r>
            <a:endParaRPr dirty="0"/>
          </a:p>
        </p:txBody>
      </p:sp>
      <p:sp>
        <p:nvSpPr>
          <p:cNvPr id="2" name="Rectángulo 1">
            <a:extLst>
              <a:ext uri="{FF2B5EF4-FFF2-40B4-BE49-F238E27FC236}">
                <a16:creationId xmlns:a16="http://schemas.microsoft.com/office/drawing/2014/main" id="{37D0CDC9-7D2D-4E8F-6827-34CD51873FA5}"/>
              </a:ext>
            </a:extLst>
          </p:cNvPr>
          <p:cNvSpPr/>
          <p:nvPr/>
        </p:nvSpPr>
        <p:spPr>
          <a:xfrm>
            <a:off x="683092"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cxnSp>
        <p:nvCxnSpPr>
          <p:cNvPr id="185" name="Google Shape;185;p1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86" name="Google Shape;186;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sp>
        <p:nvSpPr>
          <p:cNvPr id="187" name="Google Shape;187;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lay"/>
              <a:ea typeface="Play"/>
              <a:cs typeface="Play"/>
              <a:sym typeface="Play"/>
            </a:endParaRPr>
          </a:p>
        </p:txBody>
      </p:sp>
      <p:cxnSp>
        <p:nvCxnSpPr>
          <p:cNvPr id="188" name="Google Shape;188;p10"/>
          <p:cNvCxnSpPr/>
          <p:nvPr/>
        </p:nvCxnSpPr>
        <p:spPr>
          <a:xfrm>
            <a:off x="990600"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89" name="Google Shape;189;p10"/>
          <p:cNvSpPr txBox="1">
            <a:spLocks noGrp="1"/>
          </p:cNvSpPr>
          <p:nvPr>
            <p:ph type="title"/>
          </p:nvPr>
        </p:nvSpPr>
        <p:spPr>
          <a:xfrm>
            <a:off x="885121" y="560087"/>
            <a:ext cx="10890929" cy="52855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100000"/>
              <a:buFont typeface="Calibri"/>
              <a:buNone/>
            </a:pPr>
            <a:r>
              <a:rPr lang="es-ES" sz="3100">
                <a:latin typeface="Calibri"/>
                <a:ea typeface="Calibri"/>
                <a:cs typeface="Calibri"/>
                <a:sym typeface="Calibri"/>
              </a:rPr>
              <a:t>Las sucursales</a:t>
            </a:r>
            <a:endParaRPr/>
          </a:p>
        </p:txBody>
      </p:sp>
      <p:grpSp>
        <p:nvGrpSpPr>
          <p:cNvPr id="190" name="Google Shape;190;p10"/>
          <p:cNvGrpSpPr/>
          <p:nvPr/>
        </p:nvGrpSpPr>
        <p:grpSpPr>
          <a:xfrm>
            <a:off x="990600" y="1917805"/>
            <a:ext cx="10890929" cy="3735759"/>
            <a:chOff x="0" y="1551"/>
            <a:chExt cx="10890929" cy="3735759"/>
          </a:xfrm>
        </p:grpSpPr>
        <p:sp>
          <p:nvSpPr>
            <p:cNvPr id="191" name="Google Shape;191;p10"/>
            <p:cNvSpPr/>
            <p:nvPr/>
          </p:nvSpPr>
          <p:spPr>
            <a:xfrm>
              <a:off x="0" y="37768"/>
              <a:ext cx="10890929" cy="786475"/>
            </a:xfrm>
            <a:prstGeom prst="roundRect">
              <a:avLst>
                <a:gd name="adj" fmla="val 10000"/>
              </a:avLst>
            </a:prstGeom>
            <a:solidFill>
              <a:srgbClr val="D33D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p:nvPr/>
          </p:nvSpPr>
          <p:spPr>
            <a:xfrm>
              <a:off x="237908" y="178508"/>
              <a:ext cx="432561" cy="43256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a:off x="908379" y="1551"/>
              <a:ext cx="9982549" cy="786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txBox="1"/>
            <p:nvPr/>
          </p:nvSpPr>
          <p:spPr>
            <a:xfrm>
              <a:off x="908379" y="1551"/>
              <a:ext cx="9982549" cy="786475"/>
            </a:xfrm>
            <a:prstGeom prst="rect">
              <a:avLst/>
            </a:prstGeom>
            <a:noFill/>
            <a:ln>
              <a:noFill/>
            </a:ln>
          </p:spPr>
          <p:txBody>
            <a:bodyPr spcFirstLastPara="1" wrap="square" lIns="83225" tIns="83225" rIns="83225" bIns="83225" anchor="ctr" anchorCtr="0">
              <a:noAutofit/>
            </a:bodyPr>
            <a:lstStyle/>
            <a:p>
              <a:pPr marL="0" marR="0" lvl="0" indent="0" algn="l" rtl="0">
                <a:lnSpc>
                  <a:spcPct val="90000"/>
                </a:lnSpc>
                <a:spcBef>
                  <a:spcPts val="0"/>
                </a:spcBef>
                <a:spcAft>
                  <a:spcPts val="0"/>
                </a:spcAft>
                <a:buClr>
                  <a:schemeClr val="dk1"/>
                </a:buClr>
                <a:buSzPts val="1800"/>
                <a:buFont typeface="Play"/>
                <a:buNone/>
              </a:pPr>
              <a:r>
                <a:rPr lang="es-ES" sz="1800" b="0" i="0" u="none" strike="noStrike" cap="none">
                  <a:solidFill>
                    <a:schemeClr val="dk1"/>
                  </a:solidFill>
                  <a:latin typeface="Play"/>
                  <a:ea typeface="Play"/>
                  <a:cs typeface="Play"/>
                  <a:sym typeface="Play"/>
                </a:rPr>
                <a:t>Una sucursal es un establecimiento comercial o financiero que depende directamente de una empresa matriz y que por consiguiente carece de autonomía y de una persona jurídica propia.</a:t>
              </a:r>
              <a:endParaRPr sz="1800" b="0" i="0" u="none" strike="noStrike" cap="none">
                <a:solidFill>
                  <a:schemeClr val="dk1"/>
                </a:solidFill>
                <a:latin typeface="Play"/>
                <a:ea typeface="Play"/>
                <a:cs typeface="Play"/>
                <a:sym typeface="Play"/>
              </a:endParaRPr>
            </a:p>
          </p:txBody>
        </p:sp>
        <p:sp>
          <p:nvSpPr>
            <p:cNvPr id="195" name="Google Shape;195;p10"/>
            <p:cNvSpPr/>
            <p:nvPr/>
          </p:nvSpPr>
          <p:spPr>
            <a:xfrm>
              <a:off x="0" y="984646"/>
              <a:ext cx="10890929" cy="786475"/>
            </a:xfrm>
            <a:prstGeom prst="roundRect">
              <a:avLst>
                <a:gd name="adj" fmla="val 10000"/>
              </a:avLst>
            </a:prstGeom>
            <a:solidFill>
              <a:srgbClr val="DD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237908" y="1161603"/>
              <a:ext cx="432561" cy="43256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908379" y="984646"/>
              <a:ext cx="9982549" cy="786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txBox="1"/>
            <p:nvPr/>
          </p:nvSpPr>
          <p:spPr>
            <a:xfrm>
              <a:off x="908379" y="984646"/>
              <a:ext cx="9982549" cy="786475"/>
            </a:xfrm>
            <a:prstGeom prst="rect">
              <a:avLst/>
            </a:prstGeom>
            <a:noFill/>
            <a:ln>
              <a:noFill/>
            </a:ln>
          </p:spPr>
          <p:txBody>
            <a:bodyPr spcFirstLastPara="1" wrap="square" lIns="83225" tIns="83225" rIns="83225" bIns="83225" anchor="ctr" anchorCtr="0">
              <a:noAutofit/>
            </a:bodyPr>
            <a:lstStyle/>
            <a:p>
              <a:pPr marL="0" marR="0" lvl="0" indent="0" algn="l" rtl="0">
                <a:lnSpc>
                  <a:spcPct val="90000"/>
                </a:lnSpc>
                <a:spcBef>
                  <a:spcPts val="0"/>
                </a:spcBef>
                <a:spcAft>
                  <a:spcPts val="0"/>
                </a:spcAft>
                <a:buClr>
                  <a:schemeClr val="dk1"/>
                </a:buClr>
                <a:buSzPts val="1800"/>
                <a:buFont typeface="Play"/>
                <a:buNone/>
              </a:pPr>
              <a:r>
                <a:rPr lang="es-ES" sz="1800" b="0" i="0" u="none" strike="noStrike" cap="none">
                  <a:solidFill>
                    <a:schemeClr val="dk1"/>
                  </a:solidFill>
                  <a:latin typeface="Play"/>
                  <a:ea typeface="Play"/>
                  <a:cs typeface="Play"/>
                  <a:sym typeface="Play"/>
                </a:rPr>
                <a:t>Una sucursal carece de persona moral y depende de la sociedad que la ha creado.</a:t>
              </a:r>
              <a:endParaRPr sz="1800" b="0" i="0" u="none" strike="noStrike" cap="none">
                <a:solidFill>
                  <a:schemeClr val="dk1"/>
                </a:solidFill>
                <a:latin typeface="Play"/>
                <a:ea typeface="Play"/>
                <a:cs typeface="Play"/>
                <a:sym typeface="Play"/>
              </a:endParaRPr>
            </a:p>
          </p:txBody>
        </p:sp>
        <p:sp>
          <p:nvSpPr>
            <p:cNvPr id="199" name="Google Shape;199;p10"/>
            <p:cNvSpPr/>
            <p:nvPr/>
          </p:nvSpPr>
          <p:spPr>
            <a:xfrm>
              <a:off x="0" y="1967740"/>
              <a:ext cx="10890929" cy="786475"/>
            </a:xfrm>
            <a:prstGeom prst="roundRect">
              <a:avLst>
                <a:gd name="adj" fmla="val 10000"/>
              </a:avLst>
            </a:prstGeom>
            <a:solidFill>
              <a:srgbClr val="E6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237908" y="2144697"/>
              <a:ext cx="432561" cy="43256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908379" y="1967740"/>
              <a:ext cx="9982549" cy="786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txBox="1"/>
            <p:nvPr/>
          </p:nvSpPr>
          <p:spPr>
            <a:xfrm>
              <a:off x="908379" y="1967740"/>
              <a:ext cx="9982549" cy="786475"/>
            </a:xfrm>
            <a:prstGeom prst="rect">
              <a:avLst/>
            </a:prstGeom>
            <a:noFill/>
            <a:ln>
              <a:noFill/>
            </a:ln>
          </p:spPr>
          <p:txBody>
            <a:bodyPr spcFirstLastPara="1" wrap="square" lIns="83225" tIns="83225" rIns="83225" bIns="83225" anchor="ctr" anchorCtr="0">
              <a:noAutofit/>
            </a:bodyPr>
            <a:lstStyle/>
            <a:p>
              <a:pPr marL="0" marR="0" lvl="0" indent="0" algn="l" rtl="0">
                <a:lnSpc>
                  <a:spcPct val="90000"/>
                </a:lnSpc>
                <a:spcBef>
                  <a:spcPts val="0"/>
                </a:spcBef>
                <a:spcAft>
                  <a:spcPts val="0"/>
                </a:spcAft>
                <a:buClr>
                  <a:schemeClr val="dk1"/>
                </a:buClr>
                <a:buSzPts val="1800"/>
                <a:buFont typeface="Play"/>
                <a:buNone/>
              </a:pPr>
              <a:r>
                <a:rPr lang="es-ES" sz="1800" b="0" i="0" u="none" strike="noStrike" cap="none" dirty="0">
                  <a:solidFill>
                    <a:schemeClr val="dk1"/>
                  </a:solidFill>
                  <a:latin typeface="Play"/>
                  <a:ea typeface="Play"/>
                  <a:cs typeface="Play"/>
                  <a:sym typeface="Play"/>
                </a:rPr>
                <a:t>La ley nº15-95 del “Código de Comercio”, prevé la obligación de inscripción de las sucursales en el (Registro de Comercio), sea una sede social nacional o extranjera.</a:t>
              </a:r>
              <a:endParaRPr sz="1800" b="0" i="0" u="none" strike="noStrike" cap="none" dirty="0">
                <a:solidFill>
                  <a:schemeClr val="dk1"/>
                </a:solidFill>
                <a:latin typeface="Play"/>
                <a:ea typeface="Play"/>
                <a:cs typeface="Play"/>
                <a:sym typeface="Play"/>
              </a:endParaRPr>
            </a:p>
          </p:txBody>
        </p:sp>
        <p:sp>
          <p:nvSpPr>
            <p:cNvPr id="203" name="Google Shape;203;p10"/>
            <p:cNvSpPr/>
            <p:nvPr/>
          </p:nvSpPr>
          <p:spPr>
            <a:xfrm>
              <a:off x="0" y="2950835"/>
              <a:ext cx="10890929" cy="786475"/>
            </a:xfrm>
            <a:prstGeom prst="roundRect">
              <a:avLst>
                <a:gd name="adj" fmla="val 10000"/>
              </a:avLst>
            </a:prstGeom>
            <a:solidFill>
              <a:srgbClr val="F0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237908" y="3127792"/>
              <a:ext cx="432561" cy="432561"/>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908379" y="2950835"/>
              <a:ext cx="9982549" cy="786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txBox="1"/>
            <p:nvPr/>
          </p:nvSpPr>
          <p:spPr>
            <a:xfrm>
              <a:off x="908379" y="2950835"/>
              <a:ext cx="9982549" cy="786475"/>
            </a:xfrm>
            <a:prstGeom prst="rect">
              <a:avLst/>
            </a:prstGeom>
            <a:noFill/>
            <a:ln>
              <a:noFill/>
            </a:ln>
          </p:spPr>
          <p:txBody>
            <a:bodyPr spcFirstLastPara="1" wrap="square" lIns="83225" tIns="83225" rIns="83225" bIns="83225" anchor="ctr" anchorCtr="0">
              <a:noAutofit/>
            </a:bodyPr>
            <a:lstStyle/>
            <a:p>
              <a:pPr marL="0" marR="0" lvl="0" indent="0" algn="l" rtl="0">
                <a:lnSpc>
                  <a:spcPct val="90000"/>
                </a:lnSpc>
                <a:spcBef>
                  <a:spcPts val="0"/>
                </a:spcBef>
                <a:spcAft>
                  <a:spcPts val="0"/>
                </a:spcAft>
                <a:buClr>
                  <a:schemeClr val="dk1"/>
                </a:buClr>
                <a:buSzPts val="1800"/>
                <a:buFont typeface="Play"/>
                <a:buNone/>
              </a:pPr>
              <a:r>
                <a:rPr lang="es-ES" sz="1800" b="0" i="0" u="none" strike="noStrike" cap="none">
                  <a:solidFill>
                    <a:schemeClr val="dk1"/>
                  </a:solidFill>
                  <a:latin typeface="Play"/>
                  <a:ea typeface="Play"/>
                  <a:cs typeface="Play"/>
                  <a:sym typeface="Play"/>
                </a:rPr>
                <a:t>Conforme con la legislación en vigor, las sucursales han de inscribirse en “la Oficina de Cambio”.</a:t>
              </a:r>
              <a:endParaRPr sz="1800" b="0" i="0" u="none" strike="noStrike" cap="none">
                <a:solidFill>
                  <a:schemeClr val="dk1"/>
                </a:solidFill>
                <a:latin typeface="Play"/>
                <a:ea typeface="Play"/>
                <a:cs typeface="Play"/>
                <a:sym typeface="Play"/>
              </a:endParaRPr>
            </a:p>
          </p:txBody>
        </p:sp>
      </p:grpSp>
      <p:sp>
        <p:nvSpPr>
          <p:cNvPr id="2" name="Rectángulo 1">
            <a:extLst>
              <a:ext uri="{FF2B5EF4-FFF2-40B4-BE49-F238E27FC236}">
                <a16:creationId xmlns:a16="http://schemas.microsoft.com/office/drawing/2014/main" id="{76AAA468-25E8-834F-4310-8E46695C6AB6}"/>
              </a:ext>
            </a:extLst>
          </p:cNvPr>
          <p:cNvSpPr/>
          <p:nvPr/>
        </p:nvSpPr>
        <p:spPr>
          <a:xfrm>
            <a:off x="966556" y="968149"/>
            <a:ext cx="1170878" cy="120151"/>
          </a:xfrm>
          <a:prstGeom prst="rect">
            <a:avLst/>
          </a:prstGeom>
          <a:solidFill>
            <a:srgbClr val="D23A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theme/theme1.xml><?xml version="1.0" encoding="utf-8"?>
<a:theme xmlns:a="http://schemas.openxmlformats.org/drawingml/2006/main" name="DashVTI">
  <a:themeElements>
    <a:clrScheme name="AnalogousFromRegularSeed_2SEEDS">
      <a:dk1>
        <a:srgbClr val="000000"/>
      </a:dk1>
      <a:lt1>
        <a:srgbClr val="FFFFFF"/>
      </a:lt1>
      <a:dk2>
        <a:srgbClr val="191634"/>
      </a:dk2>
      <a:lt2>
        <a:srgbClr val="F0F1F3"/>
      </a:lt2>
      <a:accent1>
        <a:srgbClr val="C1912B"/>
      </a:accent1>
      <a:accent2>
        <a:srgbClr val="D3653D"/>
      </a:accent2>
      <a:accent3>
        <a:srgbClr val="9DA931"/>
      </a:accent3>
      <a:accent4>
        <a:srgbClr val="2AB2BE"/>
      </a:accent4>
      <a:accent5>
        <a:srgbClr val="3D88D3"/>
      </a:accent5>
      <a:accent6>
        <a:srgbClr val="2E3BC2"/>
      </a:accent6>
      <a:hlink>
        <a:srgbClr val="3F68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3435</Words>
  <Application>Microsoft Office PowerPoint</Application>
  <PresentationFormat>Panorámica</PresentationFormat>
  <Paragraphs>289</Paragraphs>
  <Slides>29</Slides>
  <Notes>27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Play</vt:lpstr>
      <vt:lpstr>Calibri</vt:lpstr>
      <vt:lpstr>Arial</vt:lpstr>
      <vt:lpstr>DashVTI</vt:lpstr>
      <vt:lpstr>Guía  Implantación Marruecos</vt:lpstr>
      <vt:lpstr>Índice</vt:lpstr>
      <vt:lpstr>¿Por qué invertir en Marruecos? </vt:lpstr>
      <vt:lpstr>España, primer socio comercial de Marruecos</vt:lpstr>
      <vt:lpstr>Establecimiento en Marruecos </vt:lpstr>
      <vt:lpstr>Formas Jurídicas</vt:lpstr>
      <vt:lpstr>Actividad para realizar</vt:lpstr>
      <vt:lpstr>Las sociedades comerciales</vt:lpstr>
      <vt:lpstr>Las sucursales</vt:lpstr>
      <vt:lpstr>Características de las sociedades y sucursales</vt:lpstr>
      <vt:lpstr>Presentación de PowerPoint</vt:lpstr>
      <vt:lpstr>Trámites para la creación de sociedades comerciales</vt:lpstr>
      <vt:lpstr>Trámites para la creación de sociedades sucursales</vt:lpstr>
      <vt:lpstr>La Oficina de Cambio de divisas</vt:lpstr>
      <vt:lpstr>Marruecos, miembro Apostilla Haya</vt:lpstr>
      <vt:lpstr>Sistema Fiscal</vt:lpstr>
      <vt:lpstr>Fiscalidad Empresas Exportadoras</vt:lpstr>
      <vt:lpstr>Fiscalidad de las Explotaciones Agrícolas en Marruecos</vt:lpstr>
      <vt:lpstr>Acompañamiento del Estado</vt:lpstr>
      <vt:lpstr>5 Primas Comunes</vt:lpstr>
      <vt:lpstr>1 Prima Territorial</vt:lpstr>
      <vt:lpstr>1 Prima Sectorial</vt:lpstr>
      <vt:lpstr>Presentación de PowerPoint</vt:lpstr>
      <vt:lpstr>Presentación de PowerPoint</vt:lpstr>
      <vt:lpstr>Seguridad Social</vt:lpstr>
      <vt:lpstr>Tasas de cotización por ley</vt:lpstr>
      <vt:lpstr>Ayudas e incentivos para el empleo</vt:lpstr>
      <vt:lpstr>Trabajadores Expatriados</vt:lpstr>
      <vt:lpstr>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Ismael Belmohdi</dc:creator>
  <cp:lastModifiedBy>Ismael Belmohdi - Mateos Legal</cp:lastModifiedBy>
  <cp:revision>8</cp:revision>
  <dcterms:created xsi:type="dcterms:W3CDTF">2025-02-10T08:34:46Z</dcterms:created>
  <dcterms:modified xsi:type="dcterms:W3CDTF">2025-08-28T12:06:23Z</dcterms:modified>
</cp:coreProperties>
</file>